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8"/>
  </p:notesMasterIdLst>
  <p:sldIdLst>
    <p:sldId id="258" r:id="rId3"/>
    <p:sldId id="291" r:id="rId4"/>
    <p:sldId id="311" r:id="rId5"/>
    <p:sldId id="297" r:id="rId6"/>
    <p:sldId id="298" r:id="rId7"/>
    <p:sldId id="312" r:id="rId8"/>
    <p:sldId id="264" r:id="rId9"/>
    <p:sldId id="317" r:id="rId10"/>
    <p:sldId id="265" r:id="rId11"/>
    <p:sldId id="266" r:id="rId12"/>
    <p:sldId id="267" r:id="rId13"/>
    <p:sldId id="269" r:id="rId14"/>
    <p:sldId id="270" r:id="rId15"/>
    <p:sldId id="271" r:id="rId16"/>
    <p:sldId id="289" r:id="rId17"/>
    <p:sldId id="279" r:id="rId18"/>
    <p:sldId id="272" r:id="rId19"/>
    <p:sldId id="277" r:id="rId20"/>
    <p:sldId id="313" r:id="rId21"/>
    <p:sldId id="268" r:id="rId22"/>
    <p:sldId id="263" r:id="rId23"/>
    <p:sldId id="314" r:id="rId24"/>
    <p:sldId id="288" r:id="rId25"/>
    <p:sldId id="280" r:id="rId26"/>
    <p:sldId id="284" r:id="rId27"/>
    <p:sldId id="294" r:id="rId28"/>
    <p:sldId id="285" r:id="rId29"/>
    <p:sldId id="295" r:id="rId30"/>
    <p:sldId id="281" r:id="rId31"/>
    <p:sldId id="283" r:id="rId32"/>
    <p:sldId id="299" r:id="rId33"/>
    <p:sldId id="292" r:id="rId34"/>
    <p:sldId id="293" r:id="rId35"/>
    <p:sldId id="287" r:id="rId36"/>
    <p:sldId id="296" r:id="rId37"/>
    <p:sldId id="315" r:id="rId38"/>
    <p:sldId id="262" r:id="rId39"/>
    <p:sldId id="300" r:id="rId40"/>
    <p:sldId id="304" r:id="rId41"/>
    <p:sldId id="305" r:id="rId42"/>
    <p:sldId id="306" r:id="rId43"/>
    <p:sldId id="307" r:id="rId44"/>
    <p:sldId id="309" r:id="rId45"/>
    <p:sldId id="308" r:id="rId46"/>
    <p:sldId id="310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99FF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-72" y="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FC801C-1EDD-4DC0-9A20-2698637E1385}" type="datetimeFigureOut">
              <a:rPr lang="en-US" smtClean="0"/>
              <a:pPr/>
              <a:t>30-Oct-17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FD3780-EECF-4296-A1D5-0B97319A20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743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Color multifunctional</a:t>
            </a:r>
            <a:r>
              <a:rPr lang="en-US" baseline="0" dirty="0" smtClean="0"/>
              <a:t> flight display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D3780-EECF-4296-A1D5-0B97319A206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027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Navigational or air to ground; </a:t>
            </a:r>
            <a:r>
              <a:rPr lang="en-US" dirty="0" err="1" smtClean="0"/>
              <a:t>ccip</a:t>
            </a:r>
            <a:r>
              <a:rPr lang="en-US" dirty="0" smtClean="0"/>
              <a:t> (diving) </a:t>
            </a:r>
            <a:r>
              <a:rPr lang="en-US" dirty="0" err="1" smtClean="0"/>
              <a:t>ccrp</a:t>
            </a:r>
            <a:r>
              <a:rPr lang="en-US" dirty="0" smtClean="0"/>
              <a:t> (</a:t>
            </a:r>
            <a:r>
              <a:rPr lang="en-US" dirty="0" err="1" smtClean="0"/>
              <a:t>streight</a:t>
            </a:r>
            <a:r>
              <a:rPr lang="en-US" dirty="0" smtClean="0"/>
              <a:t>) </a:t>
            </a:r>
            <a:r>
              <a:rPr lang="en-US" dirty="0" err="1" smtClean="0"/>
              <a:t>dtos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D3780-EECF-4296-A1D5-0B97319A2066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39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Mission and display Processor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D3780-EECF-4296-A1D5-0B97319A206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9943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25A2CB-AF6A-4173-85ED-232A08A5EAC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58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Parallel taxiway</a:t>
            </a:r>
          </a:p>
          <a:p>
            <a:r>
              <a:rPr lang="en-US" dirty="0" smtClean="0"/>
              <a:t>Runway</a:t>
            </a:r>
            <a:r>
              <a:rPr lang="en-US" baseline="0" dirty="0" smtClean="0"/>
              <a:t> lights </a:t>
            </a:r>
          </a:p>
          <a:p>
            <a:r>
              <a:rPr lang="en-US" baseline="0" dirty="0" err="1" smtClean="0"/>
              <a:t>NAVaid</a:t>
            </a:r>
            <a:r>
              <a:rPr lang="en-US" baseline="0" dirty="0" smtClean="0"/>
              <a:t> for the airfield to be fully operational day and night with no restrictions</a:t>
            </a:r>
          </a:p>
          <a:p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E6DEE5-B02E-4966-83CC-A0D72312218C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Parallel taxiway</a:t>
            </a:r>
          </a:p>
          <a:p>
            <a:r>
              <a:rPr lang="en-US" dirty="0" smtClean="0"/>
              <a:t>Runway</a:t>
            </a:r>
            <a:r>
              <a:rPr lang="en-US" baseline="0" dirty="0" smtClean="0"/>
              <a:t> lights </a:t>
            </a:r>
          </a:p>
          <a:p>
            <a:r>
              <a:rPr lang="en-US" baseline="0" dirty="0" err="1" smtClean="0"/>
              <a:t>NAVaid</a:t>
            </a:r>
            <a:r>
              <a:rPr lang="en-US" baseline="0" dirty="0" smtClean="0"/>
              <a:t> for the airfield to be fully operational day and night with no restrictions</a:t>
            </a:r>
          </a:p>
          <a:p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E6DEE5-B02E-4966-83CC-A0D72312218C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Parallel taxiway</a:t>
            </a:r>
          </a:p>
          <a:p>
            <a:r>
              <a:rPr lang="en-US" dirty="0" smtClean="0"/>
              <a:t>Runway</a:t>
            </a:r>
            <a:r>
              <a:rPr lang="en-US" baseline="0" dirty="0" smtClean="0"/>
              <a:t> lights </a:t>
            </a:r>
          </a:p>
          <a:p>
            <a:r>
              <a:rPr lang="en-US" baseline="0" dirty="0" err="1" smtClean="0"/>
              <a:t>NAVaid</a:t>
            </a:r>
            <a:r>
              <a:rPr lang="en-US" baseline="0" dirty="0" smtClean="0"/>
              <a:t> for the airfield to be fully operational day and night with no restrictions</a:t>
            </a:r>
          </a:p>
          <a:p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E6DEE5-B02E-4966-83CC-A0D72312218C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18/10/2017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1st LT H.SAFA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252B0-BFA3-4896-B641-800B68AEAC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59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18/10/2017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1st LT H.SAFA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252B0-BFA3-4896-B641-800B68AEAC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745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18/10/2017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1st LT H.SAFA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252B0-BFA3-4896-B641-800B68AEAC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4280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6324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18/10/2017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1st LT H.SAFA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01C4CE-1A91-40E6-87CA-2530C93B6503}" type="slidenum">
              <a:rPr lang="ar-SA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555202"/>
      </p:ext>
    </p:extLst>
  </p:cSld>
  <p:clrMapOvr>
    <a:masterClrMapping/>
  </p:clrMapOvr>
  <p:transition spd="slow"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18/10/2017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1st LT H.SAFA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F03C05E-2FCF-4E18-BF16-07805759EECB}" type="slidenum">
              <a:rPr lang="ar-SA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065465"/>
      </p:ext>
    </p:extLst>
  </p:cSld>
  <p:clrMapOvr>
    <a:masterClrMapping/>
  </p:clrMapOvr>
  <p:transition spd="slow"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18/10/2017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1st LT H.SAFA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28240F7-73A2-46B7-B088-6023BA037F0E}" type="slidenum">
              <a:rPr lang="ar-SA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536644"/>
      </p:ext>
    </p:extLst>
  </p:cSld>
  <p:clrMapOvr>
    <a:masterClrMapping/>
  </p:clrMapOvr>
  <p:transition spd="slow"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Date Placeholder 4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18/10/2017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1st LT H.SAFA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1E11EE3-EF2B-43A6-B8FA-0D164D2F5D25}" type="slidenum">
              <a:rPr lang="ar-SA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691584"/>
      </p:ext>
    </p:extLst>
  </p:cSld>
  <p:clrMapOvr>
    <a:masterClrMapping/>
  </p:clrMapOvr>
  <p:transition spd="slow">
    <p:zo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18/10/2017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1st LT H.SAFA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9EFF64-1FC1-4A31-A1CE-ACABEF9DF60B}" type="slidenum">
              <a:rPr lang="ar-SA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970405"/>
      </p:ext>
    </p:extLst>
  </p:cSld>
  <p:clrMapOvr>
    <a:masterClrMapping/>
  </p:clrMapOvr>
  <p:transition spd="slow">
    <p:zo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18/10/2017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1st LT H.SAFA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9A3573-CAEC-48E9-AA3B-15088B252229}" type="slidenum">
              <a:rPr lang="ar-SA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781305"/>
      </p:ext>
    </p:extLst>
  </p:cSld>
  <p:clrMapOvr>
    <a:masterClrMapping/>
  </p:clrMapOvr>
  <p:transition spd="slow">
    <p:zo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18/10/2017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1st LT H.SAFA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AFF373-BDCE-4695-ACB8-5ACB44CFCE1F}" type="slidenum">
              <a:rPr lang="ar-SA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698928"/>
      </p:ext>
    </p:extLst>
  </p:cSld>
  <p:clrMapOvr>
    <a:masterClrMapping/>
  </p:clrMapOvr>
  <p:transition spd="slow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18/10/2017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1st LT H.SAFA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252B0-BFA3-4896-B641-800B68AEAC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178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18/10/2017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1st LT H.SAFA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B0069B-F831-4CF4-AE17-93B43A660052}" type="slidenum">
              <a:rPr lang="ar-SA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804371"/>
      </p:ext>
    </p:extLst>
  </p:cSld>
  <p:clrMapOvr>
    <a:masterClrMapping/>
  </p:clrMapOvr>
  <p:transition spd="slow">
    <p:zo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18/10/2017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1st LT H.SAFA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08444FE-6EA0-418A-8FE5-CECD57E8ECE1}" type="slidenum">
              <a:rPr lang="ar-SA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668871"/>
      </p:ext>
    </p:extLst>
  </p:cSld>
  <p:clrMapOvr>
    <a:masterClrMapping/>
  </p:clrMapOvr>
  <p:transition spd="slow">
    <p:zo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18/10/2017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1st LT H.SAFA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C9385F-9756-4BA7-B689-440A484A5912}" type="slidenum">
              <a:rPr lang="ar-SA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031269"/>
      </p:ext>
    </p:extLst>
  </p:cSld>
  <p:clrMapOvr>
    <a:masterClrMapping/>
  </p:clrMapOvr>
  <p:transition spd="slow">
    <p:zo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18/10/2017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1st LT H.SAFA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72CE9C-6A02-45CF-9CB9-485D766B833F}" type="slidenum">
              <a:rPr lang="ar-SA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103246"/>
      </p:ext>
    </p:extLst>
  </p:cSld>
  <p:clrMapOvr>
    <a:masterClrMapping/>
  </p:clrMapOvr>
  <p:transition spd="slow"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3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18/10/2017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1st LT H.SAFA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626AC5-A2DB-4CCC-8620-3F6050A5BA68}" type="slidenum">
              <a:rPr lang="ar-SA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346577"/>
      </p:ext>
    </p:extLst>
  </p:cSld>
  <p:clrMapOvr>
    <a:masterClrMapping/>
  </p:clrMapOvr>
  <p:transition spd="slow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18/10/2017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1st LT H.SAFA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252B0-BFA3-4896-B641-800B68AEAC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11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18/10/2017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1st LT H.SAFA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252B0-BFA3-4896-B641-800B68AEAC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758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18/10/2017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1st LT H.SAFA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252B0-BFA3-4896-B641-800B68AEAC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218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18/10/2017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1st LT H.SAFA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252B0-BFA3-4896-B641-800B68AEAC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216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18/10/2017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1st LT H.SAFA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252B0-BFA3-4896-B641-800B68AEAC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8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18/10/2017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1st LT H.SAFA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252B0-BFA3-4896-B641-800B68AEAC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915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18/10/2017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1st LT H.SAFA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252B0-BFA3-4896-B641-800B68AEAC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029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18/10/2017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1st LT H.SAFA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F252B0-BFA3-4896-B641-800B68AEAC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984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>
            <a:extLst/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 u="none">
                <a:latin typeface="Times New Roman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18/10/2017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/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 u="none">
                <a:latin typeface="Times New Roman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1st LT H.SAFA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/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u="none">
                <a:cs typeface="Times New Roman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1D4B87-FD51-4A9F-9BDF-74838D69147B}" type="slidenum">
              <a:rPr lang="ar-SA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686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zoom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cs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cs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cs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cs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cs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cs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cs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cs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oleObject" Target="../embeddings/oleObject4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7.png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oleObject" Target="../embeddings/oleObject3.bin"/><Relationship Id="rId5" Type="http://schemas.openxmlformats.org/officeDocument/2006/relationships/image" Target="../media/image22.png"/><Relationship Id="rId15" Type="http://schemas.openxmlformats.org/officeDocument/2006/relationships/image" Target="../media/image20.png"/><Relationship Id="rId10" Type="http://schemas.openxmlformats.org/officeDocument/2006/relationships/image" Target="../media/image18.png"/><Relationship Id="rId4" Type="http://schemas.openxmlformats.org/officeDocument/2006/relationships/image" Target="../media/image21.jpeg"/><Relationship Id="rId9" Type="http://schemas.openxmlformats.org/officeDocument/2006/relationships/oleObject" Target="../embeddings/oleObject2.bin"/><Relationship Id="rId14" Type="http://schemas.openxmlformats.org/officeDocument/2006/relationships/oleObject" Target="../embeddings/oleObject5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4858176" y="746461"/>
            <a:ext cx="9271417" cy="3618708"/>
            <a:chOff x="5617814" y="1471928"/>
            <a:chExt cx="9791595" cy="2023401"/>
          </a:xfrm>
          <a:blipFill>
            <a:blip r:embed="rId2"/>
            <a:stretch>
              <a:fillRect/>
            </a:stretch>
          </a:blipFill>
        </p:grpSpPr>
        <p:sp>
          <p:nvSpPr>
            <p:cNvPr id="29" name="Rounded Rectangle 28"/>
            <p:cNvSpPr/>
            <p:nvPr/>
          </p:nvSpPr>
          <p:spPr bwMode="auto">
            <a:xfrm rot="19078356">
              <a:off x="5706370" y="1471928"/>
              <a:ext cx="5702533" cy="461507"/>
            </a:xfrm>
            <a:prstGeom prst="roundRect">
              <a:avLst>
                <a:gd name="adj" fmla="val 50000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cs typeface="Arabic Transparent" pitchFamily="2" charset="0"/>
              </a:endParaRPr>
            </a:p>
          </p:txBody>
        </p:sp>
        <p:sp>
          <p:nvSpPr>
            <p:cNvPr id="30" name="Rounded Rectangle 29"/>
            <p:cNvSpPr/>
            <p:nvPr/>
          </p:nvSpPr>
          <p:spPr bwMode="auto">
            <a:xfrm rot="19078356">
              <a:off x="5786105" y="2449953"/>
              <a:ext cx="9623304" cy="461507"/>
            </a:xfrm>
            <a:prstGeom prst="roundRect">
              <a:avLst>
                <a:gd name="adj" fmla="val 50000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cs typeface="Arabic Transparent" pitchFamily="2" charset="0"/>
              </a:endParaRPr>
            </a:p>
          </p:txBody>
        </p:sp>
        <p:sp>
          <p:nvSpPr>
            <p:cNvPr id="31" name="Rounded Rectangle 30"/>
            <p:cNvSpPr/>
            <p:nvPr/>
          </p:nvSpPr>
          <p:spPr bwMode="auto">
            <a:xfrm rot="19078356">
              <a:off x="5617814" y="1889236"/>
              <a:ext cx="8263633" cy="461507"/>
            </a:xfrm>
            <a:prstGeom prst="roundRect">
              <a:avLst>
                <a:gd name="adj" fmla="val 50000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cs typeface="Arabic Transparent" pitchFamily="2" charset="0"/>
              </a:endParaRPr>
            </a:p>
          </p:txBody>
        </p:sp>
        <p:sp>
          <p:nvSpPr>
            <p:cNvPr id="32" name="Rounded Rectangle 31"/>
            <p:cNvSpPr/>
            <p:nvPr/>
          </p:nvSpPr>
          <p:spPr bwMode="auto">
            <a:xfrm rot="19078356">
              <a:off x="8181131" y="3033822"/>
              <a:ext cx="6380659" cy="461507"/>
            </a:xfrm>
            <a:prstGeom prst="roundRect">
              <a:avLst>
                <a:gd name="adj" fmla="val 50000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cs typeface="Arabic Transparent" pitchFamily="2" charset="0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199678" y="2539961"/>
            <a:ext cx="5832822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extrusionClr>
                <a:schemeClr val="tx1"/>
              </a:extrusionClr>
            </a:sp3d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+mj-lt"/>
                <a:cs typeface="Complex" pitchFamily="2" charset="0"/>
              </a:rPr>
              <a:t>LEBANESE </a:t>
            </a:r>
          </a:p>
          <a:p>
            <a:pPr algn="ctr"/>
            <a:r>
              <a:rPr lang="en-US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+mj-lt"/>
                <a:cs typeface="Complex" pitchFamily="2" charset="0"/>
              </a:rPr>
              <a:t>AIR FORCE </a:t>
            </a:r>
          </a:p>
          <a:p>
            <a:pPr algn="ctr"/>
            <a:r>
              <a:rPr lang="en-US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+mj-lt"/>
                <a:cs typeface="Complex" pitchFamily="2" charset="0"/>
              </a:rPr>
              <a:t>A-29B</a:t>
            </a:r>
          </a:p>
          <a:p>
            <a:pPr algn="ctr"/>
            <a:r>
              <a:rPr lang="en-US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+mj-lt"/>
                <a:cs typeface="Complex" pitchFamily="2" charset="0"/>
              </a:rPr>
              <a:t>Supertucano</a:t>
            </a:r>
            <a:endParaRPr lang="en-US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+mj-lt"/>
              <a:cs typeface="Complex" pitchFamily="2" charset="0"/>
            </a:endParaRPr>
          </a:p>
        </p:txBody>
      </p:sp>
      <p:pic>
        <p:nvPicPr>
          <p:cNvPr id="1027" name="Picture 3" descr="C:\Users\dolphin\Desktop\air force insigni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93168" y="4874821"/>
            <a:ext cx="1690999" cy="1626177"/>
          </a:xfrm>
          <a:prstGeom prst="rect">
            <a:avLst/>
          </a:prstGeom>
          <a:noFill/>
        </p:spPr>
      </p:pic>
      <p:pic>
        <p:nvPicPr>
          <p:cNvPr id="1028" name="Picture 4" descr="C:\Users\dolphin\Desktop\army 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3914" y="413904"/>
            <a:ext cx="2164918" cy="2008661"/>
          </a:xfrm>
          <a:prstGeom prst="rect">
            <a:avLst/>
          </a:prstGeom>
          <a:noFill/>
        </p:spPr>
      </p:pic>
      <p:pic>
        <p:nvPicPr>
          <p:cNvPr id="22529" name="Picture 1" descr="C:\Users\dolphin\Desktop\170302-F-XX000-0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36966" y="559163"/>
            <a:ext cx="1876301" cy="18532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1042243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026"/>
          <p:cNvSpPr txBox="1">
            <a:spLocks noChangeArrowheads="1"/>
          </p:cNvSpPr>
          <p:nvPr/>
        </p:nvSpPr>
        <p:spPr bwMode="auto">
          <a:xfrm>
            <a:off x="46567" y="2000250"/>
            <a:ext cx="1219411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defRPr sz="1400">
                <a:solidFill>
                  <a:srgbClr val="003366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400">
                <a:solidFill>
                  <a:srgbClr val="003366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400">
                <a:solidFill>
                  <a:srgbClr val="003366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400">
                <a:solidFill>
                  <a:srgbClr val="003366"/>
                </a:solidFill>
                <a:latin typeface="Arial Narrow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3366"/>
                </a:solidFill>
                <a:latin typeface="Arial Narrow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3366"/>
                </a:solidFill>
                <a:latin typeface="Arial Narrow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3366"/>
                </a:solidFill>
                <a:latin typeface="Arial Narrow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3366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1274" name="Line 1086"/>
          <p:cNvSpPr>
            <a:spLocks noChangeShapeType="1"/>
          </p:cNvSpPr>
          <p:nvPr/>
        </p:nvSpPr>
        <p:spPr bwMode="auto">
          <a:xfrm>
            <a:off x="4840817" y="4383088"/>
            <a:ext cx="0" cy="538162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2006601" y="2647733"/>
            <a:ext cx="8985250" cy="2757488"/>
            <a:chOff x="2006601" y="2616201"/>
            <a:chExt cx="8985250" cy="2757488"/>
          </a:xfrm>
        </p:grpSpPr>
        <p:pic>
          <p:nvPicPr>
            <p:cNvPr id="11267" name="Picture 1079" descr="lateral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6601" y="2617788"/>
              <a:ext cx="7336367" cy="1914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68" name="Line 1080"/>
            <p:cNvSpPr>
              <a:spLocks noChangeShapeType="1"/>
            </p:cNvSpPr>
            <p:nvPr/>
          </p:nvSpPr>
          <p:spPr bwMode="auto">
            <a:xfrm>
              <a:off x="2023533" y="3783014"/>
              <a:ext cx="0" cy="1590675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69" name="Line 1081"/>
            <p:cNvSpPr>
              <a:spLocks noChangeShapeType="1"/>
            </p:cNvSpPr>
            <p:nvPr/>
          </p:nvSpPr>
          <p:spPr bwMode="auto">
            <a:xfrm>
              <a:off x="9304867" y="3757614"/>
              <a:ext cx="0" cy="1590675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0" name="Line 1082"/>
            <p:cNvSpPr>
              <a:spLocks noChangeShapeType="1"/>
            </p:cNvSpPr>
            <p:nvPr/>
          </p:nvSpPr>
          <p:spPr bwMode="auto">
            <a:xfrm>
              <a:off x="6182784" y="5159375"/>
              <a:ext cx="3105149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1" name="Text Box 1083"/>
            <p:cNvSpPr txBox="1">
              <a:spLocks noChangeArrowheads="1"/>
            </p:cNvSpPr>
            <p:nvPr/>
          </p:nvSpPr>
          <p:spPr bwMode="auto">
            <a:xfrm>
              <a:off x="5099051" y="4972050"/>
              <a:ext cx="151553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defTabSz="7620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1pPr>
              <a:lvl2pPr marL="742950" indent="-285750" defTabSz="7620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2pPr>
              <a:lvl3pPr marL="1143000" indent="-228600" defTabSz="7620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3pPr>
              <a:lvl4pPr marL="1600200" indent="-228600" defTabSz="7620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4pPr>
              <a:lvl5pPr marL="2057400" indent="-228600" defTabSz="7620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5pPr>
              <a:lvl6pPr marL="2514600" indent="-228600" algn="ctr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6pPr>
              <a:lvl7pPr marL="2971800" indent="-228600" algn="ctr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7pPr>
              <a:lvl8pPr marL="3429000" indent="-228600" algn="ctr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8pPr>
              <a:lvl9pPr marL="3886200" indent="-228600" algn="ctr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pt-BR" altLang="en-US" dirty="0">
                  <a:solidFill>
                    <a:schemeClr val="tx1"/>
                  </a:solidFill>
                  <a:latin typeface="Arial" charset="0"/>
                </a:rPr>
                <a:t>11,38 </a:t>
              </a:r>
              <a:r>
                <a:rPr lang="pt-BR" altLang="en-US" dirty="0" smtClean="0">
                  <a:solidFill>
                    <a:schemeClr val="tx1"/>
                  </a:solidFill>
                  <a:latin typeface="Arial" charset="0"/>
                </a:rPr>
                <a:t>m 37’4”</a:t>
              </a:r>
              <a:endParaRPr lang="pt-BR" altLang="en-US" dirty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1272" name="Line 1084"/>
            <p:cNvSpPr>
              <a:spLocks noChangeShapeType="1"/>
            </p:cNvSpPr>
            <p:nvPr/>
          </p:nvSpPr>
          <p:spPr bwMode="auto">
            <a:xfrm flipH="1">
              <a:off x="2040467" y="5146675"/>
              <a:ext cx="3092451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3" name="Line 1085"/>
            <p:cNvSpPr>
              <a:spLocks noChangeShapeType="1"/>
            </p:cNvSpPr>
            <p:nvPr/>
          </p:nvSpPr>
          <p:spPr bwMode="auto">
            <a:xfrm>
              <a:off x="2722033" y="4421188"/>
              <a:ext cx="0" cy="53816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5" name="Line 1087"/>
            <p:cNvSpPr>
              <a:spLocks noChangeShapeType="1"/>
            </p:cNvSpPr>
            <p:nvPr/>
          </p:nvSpPr>
          <p:spPr bwMode="auto">
            <a:xfrm>
              <a:off x="4178300" y="4746625"/>
              <a:ext cx="651933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6" name="Text Box 1088"/>
            <p:cNvSpPr txBox="1">
              <a:spLocks noChangeArrowheads="1"/>
            </p:cNvSpPr>
            <p:nvPr/>
          </p:nvSpPr>
          <p:spPr bwMode="auto">
            <a:xfrm>
              <a:off x="3293534" y="4595813"/>
              <a:ext cx="107103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defTabSz="7620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1pPr>
              <a:lvl2pPr marL="742950" indent="-285750" defTabSz="7620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2pPr>
              <a:lvl3pPr marL="1143000" indent="-228600" defTabSz="7620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3pPr>
              <a:lvl4pPr marL="1600200" indent="-228600" defTabSz="7620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4pPr>
              <a:lvl5pPr marL="2057400" indent="-228600" defTabSz="7620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5pPr>
              <a:lvl6pPr marL="2514600" indent="-228600" algn="ctr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6pPr>
              <a:lvl7pPr marL="2971800" indent="-228600" algn="ctr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7pPr>
              <a:lvl8pPr marL="3429000" indent="-228600" algn="ctr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8pPr>
              <a:lvl9pPr marL="3886200" indent="-228600" algn="ctr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pt-BR" altLang="en-US" dirty="0">
                  <a:solidFill>
                    <a:schemeClr val="tx1"/>
                  </a:solidFill>
                  <a:latin typeface="Arial" charset="0"/>
                </a:rPr>
                <a:t>3,36 </a:t>
              </a:r>
              <a:r>
                <a:rPr lang="pt-BR" altLang="en-US" dirty="0" smtClean="0">
                  <a:solidFill>
                    <a:schemeClr val="tx1"/>
                  </a:solidFill>
                  <a:latin typeface="Arial" charset="0"/>
                </a:rPr>
                <a:t>m 11.0’</a:t>
              </a:r>
              <a:endParaRPr lang="pt-BR" altLang="en-US" dirty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1277" name="Line 1089"/>
            <p:cNvSpPr>
              <a:spLocks noChangeShapeType="1"/>
            </p:cNvSpPr>
            <p:nvPr/>
          </p:nvSpPr>
          <p:spPr bwMode="auto">
            <a:xfrm flipH="1">
              <a:off x="2741084" y="4759325"/>
              <a:ext cx="584200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8" name="Line 1090"/>
            <p:cNvSpPr>
              <a:spLocks noChangeShapeType="1"/>
            </p:cNvSpPr>
            <p:nvPr/>
          </p:nvSpPr>
          <p:spPr bwMode="auto">
            <a:xfrm>
              <a:off x="4510618" y="4508500"/>
              <a:ext cx="5846233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9" name="Line 1091"/>
            <p:cNvSpPr>
              <a:spLocks noChangeShapeType="1"/>
            </p:cNvSpPr>
            <p:nvPr/>
          </p:nvSpPr>
          <p:spPr bwMode="auto">
            <a:xfrm flipV="1">
              <a:off x="10039351" y="2616201"/>
              <a:ext cx="0" cy="790575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80" name="Line 1092"/>
            <p:cNvSpPr>
              <a:spLocks noChangeShapeType="1"/>
            </p:cNvSpPr>
            <p:nvPr/>
          </p:nvSpPr>
          <p:spPr bwMode="auto">
            <a:xfrm rot="10786138" flipV="1">
              <a:off x="10039351" y="3870325"/>
              <a:ext cx="0" cy="62865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81" name="Text Box 1093"/>
            <p:cNvSpPr txBox="1">
              <a:spLocks noChangeArrowheads="1"/>
            </p:cNvSpPr>
            <p:nvPr/>
          </p:nvSpPr>
          <p:spPr bwMode="auto">
            <a:xfrm>
              <a:off x="9728200" y="3448050"/>
              <a:ext cx="126365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defTabSz="7620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1pPr>
              <a:lvl2pPr marL="742950" indent="-285750" defTabSz="7620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2pPr>
              <a:lvl3pPr marL="1143000" indent="-228600" defTabSz="7620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3pPr>
              <a:lvl4pPr marL="1600200" indent="-228600" defTabSz="7620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4pPr>
              <a:lvl5pPr marL="2057400" indent="-228600" defTabSz="7620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5pPr>
              <a:lvl6pPr marL="2514600" indent="-228600" algn="ctr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6pPr>
              <a:lvl7pPr marL="2971800" indent="-228600" algn="ctr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7pPr>
              <a:lvl8pPr marL="3429000" indent="-228600" algn="ctr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8pPr>
              <a:lvl9pPr marL="3886200" indent="-228600" algn="ctr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pt-BR" altLang="en-US" dirty="0">
                  <a:solidFill>
                    <a:schemeClr val="tx1"/>
                  </a:solidFill>
                  <a:latin typeface="Arial" charset="0"/>
                </a:rPr>
                <a:t>3,97 </a:t>
              </a:r>
              <a:r>
                <a:rPr lang="pt-BR" altLang="en-US" dirty="0" smtClean="0">
                  <a:solidFill>
                    <a:schemeClr val="tx1"/>
                  </a:solidFill>
                  <a:latin typeface="Arial" charset="0"/>
                </a:rPr>
                <a:t>m 13.0’</a:t>
              </a:r>
              <a:endParaRPr lang="pt-BR" altLang="en-US" dirty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1282" name="Line 1094"/>
            <p:cNvSpPr>
              <a:spLocks noChangeShapeType="1"/>
            </p:cNvSpPr>
            <p:nvPr/>
          </p:nvSpPr>
          <p:spPr bwMode="auto">
            <a:xfrm>
              <a:off x="9072033" y="2617788"/>
              <a:ext cx="1238251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283" name="Rectangle 22"/>
          <p:cNvSpPr>
            <a:spLocks noChangeArrowheads="1"/>
          </p:cNvSpPr>
          <p:nvPr/>
        </p:nvSpPr>
        <p:spPr bwMode="auto">
          <a:xfrm>
            <a:off x="594785" y="1050926"/>
            <a:ext cx="270894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defRPr sz="1400">
                <a:solidFill>
                  <a:srgbClr val="003366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400">
                <a:solidFill>
                  <a:srgbClr val="003366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400">
                <a:solidFill>
                  <a:srgbClr val="003366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400">
                <a:solidFill>
                  <a:srgbClr val="003366"/>
                </a:solidFill>
                <a:latin typeface="Arial Narrow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3366"/>
                </a:solidFill>
                <a:latin typeface="Arial Narrow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3366"/>
                </a:solidFill>
                <a:latin typeface="Arial Narrow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3366"/>
                </a:solidFill>
                <a:latin typeface="Arial Narrow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3366"/>
                </a:solidFill>
                <a:latin typeface="Arial Narrow" pitchFamily="34" charset="0"/>
              </a:defRPr>
            </a:lvl9pPr>
          </a:lstStyle>
          <a:p>
            <a:pPr algn="l" eaLnBrk="1" hangingPunct="1"/>
            <a:r>
              <a:rPr lang="pt-BR" altLang="en-US" sz="2000" b="1"/>
              <a:t>EXTERNAL DIMENSIONS</a:t>
            </a:r>
          </a:p>
        </p:txBody>
      </p:sp>
    </p:spTree>
    <p:extLst>
      <p:ext uri="{BB962C8B-B14F-4D97-AF65-F5344CB8AC3E}">
        <p14:creationId xmlns:p14="http://schemas.microsoft.com/office/powerpoint/2010/main" val="7673913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607485" y="1884364"/>
            <a:ext cx="12194116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defRPr sz="1400">
                <a:solidFill>
                  <a:srgbClr val="003366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400">
                <a:solidFill>
                  <a:srgbClr val="003366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400">
                <a:solidFill>
                  <a:srgbClr val="003366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400">
                <a:solidFill>
                  <a:srgbClr val="003366"/>
                </a:solidFill>
                <a:latin typeface="Arial Narrow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3366"/>
                </a:solidFill>
                <a:latin typeface="Arial Narrow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3366"/>
                </a:solidFill>
                <a:latin typeface="Arial Narrow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3366"/>
                </a:solidFill>
                <a:latin typeface="Arial Narrow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3366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200">
              <a:solidFill>
                <a:schemeClr val="tx1"/>
              </a:solidFill>
              <a:latin typeface="Arial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729787" y="1512888"/>
            <a:ext cx="5503332" cy="4724399"/>
            <a:chOff x="3761319" y="1512888"/>
            <a:chExt cx="5503332" cy="4724399"/>
          </a:xfrm>
        </p:grpSpPr>
        <p:pic>
          <p:nvPicPr>
            <p:cNvPr id="12291" name="Picture 14" descr="superio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1319" y="2057400"/>
              <a:ext cx="5503332" cy="417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2" name="Line 15"/>
            <p:cNvSpPr>
              <a:spLocks noChangeShapeType="1"/>
            </p:cNvSpPr>
            <p:nvPr/>
          </p:nvSpPr>
          <p:spPr bwMode="auto">
            <a:xfrm>
              <a:off x="5346700" y="1525588"/>
              <a:ext cx="0" cy="95250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3" name="Line 16"/>
            <p:cNvSpPr>
              <a:spLocks noChangeShapeType="1"/>
            </p:cNvSpPr>
            <p:nvPr/>
          </p:nvSpPr>
          <p:spPr bwMode="auto">
            <a:xfrm>
              <a:off x="7668684" y="1512888"/>
              <a:ext cx="0" cy="95250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4" name="Line 17"/>
            <p:cNvSpPr>
              <a:spLocks noChangeShapeType="1"/>
            </p:cNvSpPr>
            <p:nvPr/>
          </p:nvSpPr>
          <p:spPr bwMode="auto">
            <a:xfrm>
              <a:off x="6980767" y="1781175"/>
              <a:ext cx="668867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5" name="Line 18"/>
            <p:cNvSpPr>
              <a:spLocks noChangeShapeType="1"/>
            </p:cNvSpPr>
            <p:nvPr/>
          </p:nvSpPr>
          <p:spPr bwMode="auto">
            <a:xfrm flipH="1">
              <a:off x="5365751" y="1781175"/>
              <a:ext cx="651933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6" name="Text Box 19"/>
            <p:cNvSpPr txBox="1">
              <a:spLocks noChangeArrowheads="1"/>
            </p:cNvSpPr>
            <p:nvPr/>
          </p:nvSpPr>
          <p:spPr bwMode="auto">
            <a:xfrm>
              <a:off x="6034618" y="1630363"/>
              <a:ext cx="105198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defTabSz="7620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1pPr>
              <a:lvl2pPr marL="742950" indent="-285750" defTabSz="7620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2pPr>
              <a:lvl3pPr marL="1143000" indent="-228600" defTabSz="7620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3pPr>
              <a:lvl4pPr marL="1600200" indent="-228600" defTabSz="7620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4pPr>
              <a:lvl5pPr marL="2057400" indent="-228600" defTabSz="7620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5pPr>
              <a:lvl6pPr marL="2514600" indent="-228600" algn="ctr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6pPr>
              <a:lvl7pPr marL="2971800" indent="-228600" algn="ctr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7pPr>
              <a:lvl8pPr marL="3429000" indent="-228600" algn="ctr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8pPr>
              <a:lvl9pPr marL="3886200" indent="-228600" algn="ctr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pt-BR" altLang="en-US" dirty="0">
                  <a:solidFill>
                    <a:schemeClr val="tx1"/>
                  </a:solidFill>
                  <a:latin typeface="Arial" charset="0"/>
                </a:rPr>
                <a:t>4,68 </a:t>
              </a:r>
              <a:r>
                <a:rPr lang="pt-BR" altLang="en-US" dirty="0" smtClean="0">
                  <a:solidFill>
                    <a:schemeClr val="tx1"/>
                  </a:solidFill>
                  <a:latin typeface="Arial" charset="0"/>
                </a:rPr>
                <a:t>m 15’4”</a:t>
              </a:r>
              <a:endParaRPr lang="pt-BR" altLang="en-US" dirty="0">
                <a:solidFill>
                  <a:schemeClr val="tx1"/>
                </a:solidFill>
                <a:latin typeface="Arial" charset="0"/>
              </a:endParaRPr>
            </a:p>
          </p:txBody>
        </p:sp>
      </p:grpSp>
      <p:sp>
        <p:nvSpPr>
          <p:cNvPr id="12297" name="Rectangle 12"/>
          <p:cNvSpPr>
            <a:spLocks noChangeArrowheads="1"/>
          </p:cNvSpPr>
          <p:nvPr/>
        </p:nvSpPr>
        <p:spPr bwMode="auto">
          <a:xfrm>
            <a:off x="594785" y="1050926"/>
            <a:ext cx="270894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defRPr sz="1400">
                <a:solidFill>
                  <a:srgbClr val="003366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400">
                <a:solidFill>
                  <a:srgbClr val="003366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400">
                <a:solidFill>
                  <a:srgbClr val="003366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400">
                <a:solidFill>
                  <a:srgbClr val="003366"/>
                </a:solidFill>
                <a:latin typeface="Arial Narrow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3366"/>
                </a:solidFill>
                <a:latin typeface="Arial Narrow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3366"/>
                </a:solidFill>
                <a:latin typeface="Arial Narrow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3366"/>
                </a:solidFill>
                <a:latin typeface="Arial Narrow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3366"/>
                </a:solidFill>
                <a:latin typeface="Arial Narrow" pitchFamily="34" charset="0"/>
              </a:defRPr>
            </a:lvl9pPr>
          </a:lstStyle>
          <a:p>
            <a:pPr algn="l" eaLnBrk="1" hangingPunct="1"/>
            <a:r>
              <a:rPr lang="pt-BR" altLang="en-US" sz="2000" b="1"/>
              <a:t>EXTERNAL DIMENSIONS</a:t>
            </a:r>
          </a:p>
        </p:txBody>
      </p:sp>
    </p:spTree>
    <p:extLst>
      <p:ext uri="{BB962C8B-B14F-4D97-AF65-F5344CB8AC3E}">
        <p14:creationId xmlns:p14="http://schemas.microsoft.com/office/powerpoint/2010/main" val="40045371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228" y="255319"/>
            <a:ext cx="4645025" cy="582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81" y="510639"/>
            <a:ext cx="5274365" cy="5379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332" y="426522"/>
            <a:ext cx="4594225" cy="567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716" y="385948"/>
            <a:ext cx="4083050" cy="555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583" y="0"/>
            <a:ext cx="3508417" cy="635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25" y="1138238"/>
            <a:ext cx="29527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5C7A99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3" descr="C:\Users\dolphin\Desktop\31 10 2017\26632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65700" y="922020"/>
            <a:ext cx="9424906" cy="6355080"/>
          </a:xfrm>
          <a:prstGeom prst="rect">
            <a:avLst/>
          </a:prstGeom>
          <a:noFill/>
        </p:spPr>
      </p:pic>
      <p:pic>
        <p:nvPicPr>
          <p:cNvPr id="50178" name="Picture 2" descr="C:\Users\dolphin\Desktop\31 10 2017\IMG-20170807-WA01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900" y="952499"/>
            <a:ext cx="4737100" cy="631613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860800" y="0"/>
            <a:ext cx="495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FLIR BRITE STAR DP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7747000" y="3860800"/>
            <a:ext cx="673100" cy="685800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5"/>
          <p:cNvSpPr>
            <a:spLocks noChangeArrowheads="1"/>
          </p:cNvSpPr>
          <p:nvPr/>
        </p:nvSpPr>
        <p:spPr bwMode="auto">
          <a:xfrm>
            <a:off x="2446867" y="906464"/>
            <a:ext cx="211211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defRPr sz="1400">
                <a:solidFill>
                  <a:srgbClr val="003366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400">
                <a:solidFill>
                  <a:srgbClr val="003366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400">
                <a:solidFill>
                  <a:srgbClr val="003366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400">
                <a:solidFill>
                  <a:srgbClr val="003366"/>
                </a:solidFill>
                <a:latin typeface="Arial Narrow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3366"/>
                </a:solidFill>
                <a:latin typeface="Arial Narrow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3366"/>
                </a:solidFill>
                <a:latin typeface="Arial Narrow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3366"/>
                </a:solidFill>
                <a:latin typeface="Arial Narrow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3366"/>
                </a:solidFill>
                <a:latin typeface="Arial Narrow" pitchFamily="34" charset="0"/>
              </a:defRPr>
            </a:lvl9pPr>
          </a:lstStyle>
          <a:p>
            <a:pPr algn="l" eaLnBrk="1" hangingPunct="1"/>
            <a:r>
              <a:rPr lang="pt-BR" altLang="en-US" sz="2000" b="1">
                <a:solidFill>
                  <a:srgbClr val="3737A5"/>
                </a:solidFill>
              </a:rPr>
              <a:t>AVIONICS SYSTEM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814918" y="1857376"/>
            <a:ext cx="10444814" cy="3876675"/>
            <a:chOff x="564" y="1034"/>
            <a:chExt cx="4629" cy="2124"/>
          </a:xfrm>
        </p:grpSpPr>
        <p:sp>
          <p:nvSpPr>
            <p:cNvPr id="91140" name="Freeform 7"/>
            <p:cNvSpPr>
              <a:spLocks/>
            </p:cNvSpPr>
            <p:nvPr/>
          </p:nvSpPr>
          <p:spPr bwMode="auto">
            <a:xfrm>
              <a:off x="894" y="2025"/>
              <a:ext cx="4095" cy="2"/>
            </a:xfrm>
            <a:custGeom>
              <a:avLst/>
              <a:gdLst>
                <a:gd name="T0" fmla="*/ 0 w 4095"/>
                <a:gd name="T1" fmla="*/ 2 h 2"/>
                <a:gd name="T2" fmla="*/ 4095 w 4095"/>
                <a:gd name="T3" fmla="*/ 0 h 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095" h="2">
                  <a:moveTo>
                    <a:pt x="0" y="2"/>
                  </a:moveTo>
                  <a:lnTo>
                    <a:pt x="4095" y="0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141" name="Line 410"/>
            <p:cNvSpPr>
              <a:spLocks noChangeShapeType="1"/>
            </p:cNvSpPr>
            <p:nvPr/>
          </p:nvSpPr>
          <p:spPr bwMode="auto">
            <a:xfrm>
              <a:off x="2971" y="2024"/>
              <a:ext cx="0" cy="36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142" name="Line 410"/>
            <p:cNvSpPr>
              <a:spLocks noChangeShapeType="1"/>
            </p:cNvSpPr>
            <p:nvPr/>
          </p:nvSpPr>
          <p:spPr bwMode="auto">
            <a:xfrm>
              <a:off x="3704" y="1752"/>
              <a:ext cx="1" cy="366"/>
            </a:xfrm>
            <a:custGeom>
              <a:avLst/>
              <a:gdLst>
                <a:gd name="T0" fmla="*/ 0 w 1"/>
                <a:gd name="T1" fmla="*/ 0 h 366"/>
                <a:gd name="T2" fmla="*/ 1 w 1"/>
                <a:gd name="T3" fmla="*/ 366 h 366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" h="366">
                  <a:moveTo>
                    <a:pt x="0" y="0"/>
                  </a:moveTo>
                  <a:lnTo>
                    <a:pt x="1" y="366"/>
                  </a:lnTo>
                </a:path>
              </a:pathLst>
            </a:custGeom>
            <a:noFill/>
            <a:ln w="38100">
              <a:solidFill>
                <a:srgbClr val="66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143" name="Freeform 196"/>
            <p:cNvSpPr>
              <a:spLocks/>
            </p:cNvSpPr>
            <p:nvPr/>
          </p:nvSpPr>
          <p:spPr bwMode="auto">
            <a:xfrm>
              <a:off x="1746" y="2389"/>
              <a:ext cx="2000" cy="769"/>
            </a:xfrm>
            <a:custGeom>
              <a:avLst/>
              <a:gdLst>
                <a:gd name="T0" fmla="*/ 141 w 227"/>
                <a:gd name="T1" fmla="*/ 0 h 95"/>
                <a:gd name="T2" fmla="*/ 0 w 227"/>
                <a:gd name="T3" fmla="*/ 130 h 95"/>
                <a:gd name="T4" fmla="*/ 0 w 227"/>
                <a:gd name="T5" fmla="*/ 639 h 95"/>
                <a:gd name="T6" fmla="*/ 141 w 227"/>
                <a:gd name="T7" fmla="*/ 769 h 95"/>
                <a:gd name="T8" fmla="*/ 1859 w 227"/>
                <a:gd name="T9" fmla="*/ 769 h 95"/>
                <a:gd name="T10" fmla="*/ 2000 w 227"/>
                <a:gd name="T11" fmla="*/ 639 h 95"/>
                <a:gd name="T12" fmla="*/ 2000 w 227"/>
                <a:gd name="T13" fmla="*/ 130 h 95"/>
                <a:gd name="T14" fmla="*/ 1859 w 227"/>
                <a:gd name="T15" fmla="*/ 0 h 95"/>
                <a:gd name="T16" fmla="*/ 141 w 227"/>
                <a:gd name="T17" fmla="*/ 0 h 9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7"/>
                <a:gd name="T28" fmla="*/ 0 h 95"/>
                <a:gd name="T29" fmla="*/ 227 w 227"/>
                <a:gd name="T30" fmla="*/ 95 h 9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7" h="95">
                  <a:moveTo>
                    <a:pt x="16" y="0"/>
                  </a:moveTo>
                  <a:cubicBezTo>
                    <a:pt x="7" y="0"/>
                    <a:pt x="0" y="7"/>
                    <a:pt x="0" y="16"/>
                  </a:cubicBezTo>
                  <a:lnTo>
                    <a:pt x="0" y="79"/>
                  </a:lnTo>
                  <a:cubicBezTo>
                    <a:pt x="0" y="88"/>
                    <a:pt x="7" y="95"/>
                    <a:pt x="16" y="95"/>
                  </a:cubicBezTo>
                  <a:lnTo>
                    <a:pt x="211" y="95"/>
                  </a:lnTo>
                  <a:cubicBezTo>
                    <a:pt x="220" y="95"/>
                    <a:pt x="227" y="88"/>
                    <a:pt x="227" y="79"/>
                  </a:cubicBezTo>
                  <a:lnTo>
                    <a:pt x="227" y="16"/>
                  </a:lnTo>
                  <a:cubicBezTo>
                    <a:pt x="227" y="7"/>
                    <a:pt x="220" y="0"/>
                    <a:pt x="211" y="0"/>
                  </a:cubicBezTo>
                  <a:lnTo>
                    <a:pt x="16" y="0"/>
                  </a:lnTo>
                  <a:close/>
                </a:path>
              </a:pathLst>
            </a:custGeom>
            <a:solidFill>
              <a:srgbClr val="99CCFF"/>
            </a:solidFill>
            <a:ln w="793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91144" name="Picture 437" descr="EXT_DESC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9" y="2478"/>
              <a:ext cx="839" cy="5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1145" name="Picture 437" descr="EXT_DESC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7" y="2478"/>
              <a:ext cx="862" cy="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1146" name="Picture 480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4" y="1117"/>
              <a:ext cx="500" cy="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91147" name="Object 14"/>
            <p:cNvGraphicFramePr>
              <a:graphicFrameLocks noChangeAspect="1"/>
            </p:cNvGraphicFramePr>
            <p:nvPr/>
          </p:nvGraphicFramePr>
          <p:xfrm>
            <a:off x="2238" y="1117"/>
            <a:ext cx="499" cy="6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10" name="Bitmap Image" r:id="rId6" imgW="5772956" imgH="7666667" progId="PBrush">
                    <p:embed/>
                  </p:oleObj>
                </mc:Choice>
                <mc:Fallback>
                  <p:oleObj name="Bitmap Image" r:id="rId6" imgW="5772956" imgH="7666667" progId="PBrush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38" y="1117"/>
                          <a:ext cx="499" cy="63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1148" name="Line 15"/>
            <p:cNvSpPr>
              <a:spLocks noChangeShapeType="1"/>
            </p:cNvSpPr>
            <p:nvPr/>
          </p:nvSpPr>
          <p:spPr bwMode="auto">
            <a:xfrm>
              <a:off x="770" y="2115"/>
              <a:ext cx="4082" cy="0"/>
            </a:xfrm>
            <a:prstGeom prst="line">
              <a:avLst/>
            </a:prstGeom>
            <a:noFill/>
            <a:ln w="38100">
              <a:solidFill>
                <a:srgbClr val="6666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149" name="Line 410"/>
            <p:cNvSpPr>
              <a:spLocks noChangeShapeType="1"/>
            </p:cNvSpPr>
            <p:nvPr/>
          </p:nvSpPr>
          <p:spPr bwMode="auto">
            <a:xfrm>
              <a:off x="882" y="1764"/>
              <a:ext cx="1" cy="275"/>
            </a:xfrm>
            <a:custGeom>
              <a:avLst/>
              <a:gdLst>
                <a:gd name="T0" fmla="*/ 0 w 1"/>
                <a:gd name="T1" fmla="*/ 0 h 275"/>
                <a:gd name="T2" fmla="*/ 1 w 1"/>
                <a:gd name="T3" fmla="*/ 275 h 27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" h="275">
                  <a:moveTo>
                    <a:pt x="0" y="0"/>
                  </a:moveTo>
                  <a:lnTo>
                    <a:pt x="1" y="275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150" name="Line 410"/>
            <p:cNvSpPr>
              <a:spLocks noChangeShapeType="1"/>
            </p:cNvSpPr>
            <p:nvPr/>
          </p:nvSpPr>
          <p:spPr bwMode="auto">
            <a:xfrm>
              <a:off x="1463" y="1784"/>
              <a:ext cx="1" cy="235"/>
            </a:xfrm>
            <a:custGeom>
              <a:avLst/>
              <a:gdLst>
                <a:gd name="T0" fmla="*/ 1 w 1"/>
                <a:gd name="T1" fmla="*/ 0 h 235"/>
                <a:gd name="T2" fmla="*/ 0 w 1"/>
                <a:gd name="T3" fmla="*/ 235 h 23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" h="235">
                  <a:moveTo>
                    <a:pt x="1" y="0"/>
                  </a:moveTo>
                  <a:lnTo>
                    <a:pt x="0" y="235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151" name="Line 410"/>
            <p:cNvSpPr>
              <a:spLocks noChangeShapeType="1"/>
            </p:cNvSpPr>
            <p:nvPr/>
          </p:nvSpPr>
          <p:spPr bwMode="auto">
            <a:xfrm>
              <a:off x="1977" y="1739"/>
              <a:ext cx="1" cy="289"/>
            </a:xfrm>
            <a:custGeom>
              <a:avLst/>
              <a:gdLst>
                <a:gd name="T0" fmla="*/ 0 w 1"/>
                <a:gd name="T1" fmla="*/ 0 h 289"/>
                <a:gd name="T2" fmla="*/ 1 w 1"/>
                <a:gd name="T3" fmla="*/ 289 h 289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" h="289">
                  <a:moveTo>
                    <a:pt x="0" y="0"/>
                  </a:moveTo>
                  <a:lnTo>
                    <a:pt x="1" y="289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152" name="Line 410"/>
            <p:cNvSpPr>
              <a:spLocks noChangeShapeType="1"/>
            </p:cNvSpPr>
            <p:nvPr/>
          </p:nvSpPr>
          <p:spPr bwMode="auto">
            <a:xfrm>
              <a:off x="2542" y="1754"/>
              <a:ext cx="1" cy="262"/>
            </a:xfrm>
            <a:custGeom>
              <a:avLst/>
              <a:gdLst>
                <a:gd name="T0" fmla="*/ 0 w 1"/>
                <a:gd name="T1" fmla="*/ 0 h 262"/>
                <a:gd name="T2" fmla="*/ 1 w 1"/>
                <a:gd name="T3" fmla="*/ 262 h 26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" h="262">
                  <a:moveTo>
                    <a:pt x="0" y="0"/>
                  </a:moveTo>
                  <a:lnTo>
                    <a:pt x="1" y="262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153" name="Line 410"/>
            <p:cNvSpPr>
              <a:spLocks noChangeShapeType="1"/>
            </p:cNvSpPr>
            <p:nvPr/>
          </p:nvSpPr>
          <p:spPr bwMode="auto">
            <a:xfrm>
              <a:off x="3837" y="1754"/>
              <a:ext cx="1" cy="261"/>
            </a:xfrm>
            <a:custGeom>
              <a:avLst/>
              <a:gdLst>
                <a:gd name="T0" fmla="*/ 1 w 1"/>
                <a:gd name="T1" fmla="*/ 0 h 261"/>
                <a:gd name="T2" fmla="*/ 0 w 1"/>
                <a:gd name="T3" fmla="*/ 261 h 26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" h="261">
                  <a:moveTo>
                    <a:pt x="1" y="0"/>
                  </a:moveTo>
                  <a:lnTo>
                    <a:pt x="0" y="261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154" name="Line 410"/>
            <p:cNvSpPr>
              <a:spLocks noChangeShapeType="1"/>
            </p:cNvSpPr>
            <p:nvPr/>
          </p:nvSpPr>
          <p:spPr bwMode="auto">
            <a:xfrm>
              <a:off x="4977" y="1750"/>
              <a:ext cx="1" cy="265"/>
            </a:xfrm>
            <a:custGeom>
              <a:avLst/>
              <a:gdLst>
                <a:gd name="T0" fmla="*/ 1 w 1"/>
                <a:gd name="T1" fmla="*/ 0 h 265"/>
                <a:gd name="T2" fmla="*/ 0 w 1"/>
                <a:gd name="T3" fmla="*/ 265 h 26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" h="265">
                  <a:moveTo>
                    <a:pt x="1" y="0"/>
                  </a:moveTo>
                  <a:lnTo>
                    <a:pt x="0" y="265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155" name="Line 410"/>
            <p:cNvSpPr>
              <a:spLocks noChangeShapeType="1"/>
            </p:cNvSpPr>
            <p:nvPr/>
          </p:nvSpPr>
          <p:spPr bwMode="auto">
            <a:xfrm>
              <a:off x="4413" y="1752"/>
              <a:ext cx="1" cy="267"/>
            </a:xfrm>
            <a:custGeom>
              <a:avLst/>
              <a:gdLst>
                <a:gd name="T0" fmla="*/ 1 w 1"/>
                <a:gd name="T1" fmla="*/ 0 h 267"/>
                <a:gd name="T2" fmla="*/ 0 w 1"/>
                <a:gd name="T3" fmla="*/ 267 h 267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" h="267">
                  <a:moveTo>
                    <a:pt x="1" y="0"/>
                  </a:moveTo>
                  <a:lnTo>
                    <a:pt x="0" y="267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156" name="Line 410"/>
            <p:cNvSpPr>
              <a:spLocks noChangeShapeType="1"/>
            </p:cNvSpPr>
            <p:nvPr/>
          </p:nvSpPr>
          <p:spPr bwMode="auto">
            <a:xfrm>
              <a:off x="774" y="1762"/>
              <a:ext cx="2" cy="365"/>
            </a:xfrm>
            <a:custGeom>
              <a:avLst/>
              <a:gdLst>
                <a:gd name="T0" fmla="*/ 2 w 2"/>
                <a:gd name="T1" fmla="*/ 0 h 365"/>
                <a:gd name="T2" fmla="*/ 0 w 2"/>
                <a:gd name="T3" fmla="*/ 365 h 36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" h="365">
                  <a:moveTo>
                    <a:pt x="2" y="0"/>
                  </a:moveTo>
                  <a:lnTo>
                    <a:pt x="0" y="365"/>
                  </a:lnTo>
                </a:path>
              </a:pathLst>
            </a:custGeom>
            <a:noFill/>
            <a:ln w="38100">
              <a:solidFill>
                <a:srgbClr val="66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157" name="Line 410"/>
            <p:cNvSpPr>
              <a:spLocks noChangeShapeType="1"/>
            </p:cNvSpPr>
            <p:nvPr/>
          </p:nvSpPr>
          <p:spPr bwMode="auto">
            <a:xfrm>
              <a:off x="1361" y="1770"/>
              <a:ext cx="1" cy="339"/>
            </a:xfrm>
            <a:custGeom>
              <a:avLst/>
              <a:gdLst>
                <a:gd name="T0" fmla="*/ 1 w 1"/>
                <a:gd name="T1" fmla="*/ 0 h 339"/>
                <a:gd name="T2" fmla="*/ 0 w 1"/>
                <a:gd name="T3" fmla="*/ 339 h 339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" h="339">
                  <a:moveTo>
                    <a:pt x="1" y="0"/>
                  </a:moveTo>
                  <a:lnTo>
                    <a:pt x="0" y="339"/>
                  </a:lnTo>
                </a:path>
              </a:pathLst>
            </a:custGeom>
            <a:noFill/>
            <a:ln w="38100">
              <a:solidFill>
                <a:srgbClr val="66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158" name="Line 410"/>
            <p:cNvSpPr>
              <a:spLocks noChangeShapeType="1"/>
            </p:cNvSpPr>
            <p:nvPr/>
          </p:nvSpPr>
          <p:spPr bwMode="auto">
            <a:xfrm>
              <a:off x="1876" y="1737"/>
              <a:ext cx="1" cy="381"/>
            </a:xfrm>
            <a:custGeom>
              <a:avLst/>
              <a:gdLst>
                <a:gd name="T0" fmla="*/ 1 w 1"/>
                <a:gd name="T1" fmla="*/ 0 h 381"/>
                <a:gd name="T2" fmla="*/ 0 w 1"/>
                <a:gd name="T3" fmla="*/ 381 h 38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" h="381">
                  <a:moveTo>
                    <a:pt x="1" y="0"/>
                  </a:moveTo>
                  <a:lnTo>
                    <a:pt x="0" y="381"/>
                  </a:lnTo>
                </a:path>
              </a:pathLst>
            </a:custGeom>
            <a:noFill/>
            <a:ln w="38100">
              <a:solidFill>
                <a:srgbClr val="66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159" name="Line 410"/>
            <p:cNvSpPr>
              <a:spLocks noChangeShapeType="1"/>
            </p:cNvSpPr>
            <p:nvPr/>
          </p:nvSpPr>
          <p:spPr bwMode="auto">
            <a:xfrm>
              <a:off x="2440" y="1758"/>
              <a:ext cx="1" cy="352"/>
            </a:xfrm>
            <a:custGeom>
              <a:avLst/>
              <a:gdLst>
                <a:gd name="T0" fmla="*/ 0 w 1"/>
                <a:gd name="T1" fmla="*/ 0 h 352"/>
                <a:gd name="T2" fmla="*/ 0 w 1"/>
                <a:gd name="T3" fmla="*/ 352 h 35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" h="352">
                  <a:moveTo>
                    <a:pt x="0" y="0"/>
                  </a:moveTo>
                  <a:lnTo>
                    <a:pt x="0" y="352"/>
                  </a:lnTo>
                </a:path>
              </a:pathLst>
            </a:custGeom>
            <a:noFill/>
            <a:ln w="38100">
              <a:solidFill>
                <a:srgbClr val="66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160" name="Line 410"/>
            <p:cNvSpPr>
              <a:spLocks noChangeShapeType="1"/>
            </p:cNvSpPr>
            <p:nvPr/>
          </p:nvSpPr>
          <p:spPr bwMode="auto">
            <a:xfrm>
              <a:off x="4303" y="1748"/>
              <a:ext cx="1" cy="370"/>
            </a:xfrm>
            <a:custGeom>
              <a:avLst/>
              <a:gdLst>
                <a:gd name="T0" fmla="*/ 1 w 1"/>
                <a:gd name="T1" fmla="*/ 0 h 370"/>
                <a:gd name="T2" fmla="*/ 0 w 1"/>
                <a:gd name="T3" fmla="*/ 370 h 370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" h="370">
                  <a:moveTo>
                    <a:pt x="1" y="0"/>
                  </a:moveTo>
                  <a:lnTo>
                    <a:pt x="0" y="370"/>
                  </a:lnTo>
                </a:path>
              </a:pathLst>
            </a:custGeom>
            <a:noFill/>
            <a:ln w="38100">
              <a:solidFill>
                <a:srgbClr val="66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161" name="Line 410"/>
            <p:cNvSpPr>
              <a:spLocks noChangeShapeType="1"/>
            </p:cNvSpPr>
            <p:nvPr/>
          </p:nvSpPr>
          <p:spPr bwMode="auto">
            <a:xfrm>
              <a:off x="4848" y="1746"/>
              <a:ext cx="2" cy="380"/>
            </a:xfrm>
            <a:custGeom>
              <a:avLst/>
              <a:gdLst>
                <a:gd name="T0" fmla="*/ 2 w 2"/>
                <a:gd name="T1" fmla="*/ 0 h 380"/>
                <a:gd name="T2" fmla="*/ 0 w 2"/>
                <a:gd name="T3" fmla="*/ 380 h 380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" h="380">
                  <a:moveTo>
                    <a:pt x="2" y="0"/>
                  </a:moveTo>
                  <a:lnTo>
                    <a:pt x="0" y="380"/>
                  </a:lnTo>
                </a:path>
              </a:pathLst>
            </a:custGeom>
            <a:noFill/>
            <a:ln w="38100">
              <a:solidFill>
                <a:srgbClr val="66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162" name="Line 410"/>
            <p:cNvSpPr>
              <a:spLocks noChangeShapeType="1"/>
            </p:cNvSpPr>
            <p:nvPr/>
          </p:nvSpPr>
          <p:spPr bwMode="auto">
            <a:xfrm>
              <a:off x="2200" y="2115"/>
              <a:ext cx="0" cy="272"/>
            </a:xfrm>
            <a:prstGeom prst="line">
              <a:avLst/>
            </a:prstGeom>
            <a:noFill/>
            <a:ln w="38100">
              <a:solidFill>
                <a:srgbClr val="66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163" name="Rectangle 252"/>
            <p:cNvSpPr>
              <a:spLocks noChangeArrowheads="1"/>
            </p:cNvSpPr>
            <p:nvPr/>
          </p:nvSpPr>
          <p:spPr bwMode="auto">
            <a:xfrm>
              <a:off x="2576" y="1856"/>
              <a:ext cx="169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9pPr>
            </a:lstStyle>
            <a:p>
              <a:pPr algn="l"/>
              <a:r>
                <a:rPr lang="it-IT" altLang="en-US" sz="800" b="1">
                  <a:solidFill>
                    <a:schemeClr val="tx1"/>
                  </a:solidFill>
                  <a:latin typeface="Arial" charset="0"/>
                </a:rPr>
                <a:t>CMFD 2</a:t>
              </a:r>
            </a:p>
          </p:txBody>
        </p:sp>
        <p:sp>
          <p:nvSpPr>
            <p:cNvPr id="91164" name="Rectangle 252"/>
            <p:cNvSpPr>
              <a:spLocks noChangeArrowheads="1"/>
            </p:cNvSpPr>
            <p:nvPr/>
          </p:nvSpPr>
          <p:spPr bwMode="auto">
            <a:xfrm>
              <a:off x="3088" y="1943"/>
              <a:ext cx="142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9pPr>
            </a:lstStyle>
            <a:p>
              <a:pPr algn="l"/>
              <a:r>
                <a:rPr lang="it-IT" altLang="en-US" sz="800" b="1">
                  <a:solidFill>
                    <a:schemeClr val="tx1"/>
                  </a:solidFill>
                  <a:latin typeface="Arial" charset="0"/>
                </a:rPr>
                <a:t>VIDEO</a:t>
              </a:r>
            </a:p>
          </p:txBody>
        </p:sp>
        <p:sp>
          <p:nvSpPr>
            <p:cNvPr id="91165" name="Rectangle 252"/>
            <p:cNvSpPr>
              <a:spLocks noChangeArrowheads="1"/>
            </p:cNvSpPr>
            <p:nvPr/>
          </p:nvSpPr>
          <p:spPr bwMode="auto">
            <a:xfrm>
              <a:off x="3363" y="2034"/>
              <a:ext cx="140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9pPr>
            </a:lstStyle>
            <a:p>
              <a:pPr algn="l"/>
              <a:r>
                <a:rPr lang="it-IT" altLang="en-US" sz="800" b="1">
                  <a:solidFill>
                    <a:schemeClr val="tx1"/>
                  </a:solidFill>
                  <a:latin typeface="Arial" charset="0"/>
                </a:rPr>
                <a:t>RS422</a:t>
              </a:r>
            </a:p>
          </p:txBody>
        </p:sp>
        <p:sp>
          <p:nvSpPr>
            <p:cNvPr id="91166" name="Rectangle 252"/>
            <p:cNvSpPr>
              <a:spLocks noChangeArrowheads="1"/>
            </p:cNvSpPr>
            <p:nvPr/>
          </p:nvSpPr>
          <p:spPr bwMode="auto">
            <a:xfrm>
              <a:off x="910" y="1856"/>
              <a:ext cx="169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9pPr>
            </a:lstStyle>
            <a:p>
              <a:pPr algn="l"/>
              <a:r>
                <a:rPr lang="it-IT" altLang="en-US" sz="800" b="1">
                  <a:solidFill>
                    <a:schemeClr val="tx1"/>
                  </a:solidFill>
                  <a:latin typeface="Arial" charset="0"/>
                </a:rPr>
                <a:t>CMFD 1</a:t>
              </a:r>
            </a:p>
          </p:txBody>
        </p:sp>
        <p:sp>
          <p:nvSpPr>
            <p:cNvPr id="91167" name="Rectangle 252"/>
            <p:cNvSpPr>
              <a:spLocks noChangeArrowheads="1"/>
            </p:cNvSpPr>
            <p:nvPr/>
          </p:nvSpPr>
          <p:spPr bwMode="auto">
            <a:xfrm>
              <a:off x="2006" y="1856"/>
              <a:ext cx="169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9pPr>
            </a:lstStyle>
            <a:p>
              <a:pPr algn="l"/>
              <a:r>
                <a:rPr lang="it-IT" altLang="en-US" sz="800" b="1">
                  <a:solidFill>
                    <a:schemeClr val="tx1"/>
                  </a:solidFill>
                  <a:latin typeface="Arial" charset="0"/>
                </a:rPr>
                <a:t>CMFD 5</a:t>
              </a:r>
            </a:p>
          </p:txBody>
        </p:sp>
        <p:sp>
          <p:nvSpPr>
            <p:cNvPr id="91168" name="Rectangle 252"/>
            <p:cNvSpPr>
              <a:spLocks noChangeArrowheads="1"/>
            </p:cNvSpPr>
            <p:nvPr/>
          </p:nvSpPr>
          <p:spPr bwMode="auto">
            <a:xfrm>
              <a:off x="1496" y="1856"/>
              <a:ext cx="234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9pPr>
            </a:lstStyle>
            <a:p>
              <a:pPr algn="l"/>
              <a:r>
                <a:rPr lang="it-IT" altLang="en-US" sz="800" b="1">
                  <a:solidFill>
                    <a:schemeClr val="tx1"/>
                  </a:solidFill>
                  <a:latin typeface="Arial" charset="0"/>
                </a:rPr>
                <a:t>HUD UFCP</a:t>
              </a:r>
            </a:p>
          </p:txBody>
        </p:sp>
        <p:sp>
          <p:nvSpPr>
            <p:cNvPr id="91169" name="Rectangle 252"/>
            <p:cNvSpPr>
              <a:spLocks noChangeArrowheads="1"/>
            </p:cNvSpPr>
            <p:nvPr/>
          </p:nvSpPr>
          <p:spPr bwMode="auto">
            <a:xfrm>
              <a:off x="3873" y="1855"/>
              <a:ext cx="169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9pPr>
            </a:lstStyle>
            <a:p>
              <a:pPr algn="l"/>
              <a:r>
                <a:rPr lang="it-IT" altLang="en-US" sz="800" b="1">
                  <a:solidFill>
                    <a:schemeClr val="tx1"/>
                  </a:solidFill>
                  <a:latin typeface="Arial" charset="0"/>
                </a:rPr>
                <a:t>CMFD 3</a:t>
              </a:r>
            </a:p>
          </p:txBody>
        </p:sp>
        <p:sp>
          <p:nvSpPr>
            <p:cNvPr id="91170" name="Rectangle 252"/>
            <p:cNvSpPr>
              <a:spLocks noChangeArrowheads="1"/>
            </p:cNvSpPr>
            <p:nvPr/>
          </p:nvSpPr>
          <p:spPr bwMode="auto">
            <a:xfrm>
              <a:off x="5007" y="1855"/>
              <a:ext cx="169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9pPr>
            </a:lstStyle>
            <a:p>
              <a:pPr algn="l"/>
              <a:r>
                <a:rPr lang="it-IT" altLang="en-US" sz="800" b="1">
                  <a:solidFill>
                    <a:schemeClr val="tx1"/>
                  </a:solidFill>
                  <a:latin typeface="Arial" charset="0"/>
                </a:rPr>
                <a:t>CMFD 4</a:t>
              </a:r>
            </a:p>
          </p:txBody>
        </p:sp>
        <p:sp>
          <p:nvSpPr>
            <p:cNvPr id="91171" name="Rectangle 252"/>
            <p:cNvSpPr>
              <a:spLocks noChangeArrowheads="1"/>
            </p:cNvSpPr>
            <p:nvPr/>
          </p:nvSpPr>
          <p:spPr bwMode="auto">
            <a:xfrm>
              <a:off x="4450" y="1855"/>
              <a:ext cx="300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9pPr>
            </a:lstStyle>
            <a:p>
              <a:pPr algn="l"/>
              <a:r>
                <a:rPr lang="it-IT" altLang="en-US" sz="800" b="1">
                  <a:solidFill>
                    <a:schemeClr val="tx1"/>
                  </a:solidFill>
                  <a:latin typeface="Arial" charset="0"/>
                </a:rPr>
                <a:t>CMFD 6</a:t>
              </a:r>
            </a:p>
          </p:txBody>
        </p:sp>
        <p:sp>
          <p:nvSpPr>
            <p:cNvPr id="91172" name="Rectangle 252"/>
            <p:cNvSpPr>
              <a:spLocks noChangeArrowheads="1"/>
            </p:cNvSpPr>
            <p:nvPr/>
          </p:nvSpPr>
          <p:spPr bwMode="auto">
            <a:xfrm>
              <a:off x="2290" y="3081"/>
              <a:ext cx="139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9pPr>
            </a:lstStyle>
            <a:p>
              <a:pPr algn="l"/>
              <a:r>
                <a:rPr lang="it-IT" altLang="en-US" sz="800" b="1">
                  <a:solidFill>
                    <a:schemeClr val="tx1"/>
                  </a:solidFill>
                  <a:latin typeface="Arial" charset="0"/>
                </a:rPr>
                <a:t>MDP1 </a:t>
              </a:r>
            </a:p>
          </p:txBody>
        </p:sp>
        <p:sp>
          <p:nvSpPr>
            <p:cNvPr id="91173" name="Rectangle 252"/>
            <p:cNvSpPr>
              <a:spLocks noChangeArrowheads="1"/>
            </p:cNvSpPr>
            <p:nvPr/>
          </p:nvSpPr>
          <p:spPr bwMode="auto">
            <a:xfrm>
              <a:off x="3198" y="3081"/>
              <a:ext cx="139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9pPr>
            </a:lstStyle>
            <a:p>
              <a:pPr algn="l"/>
              <a:r>
                <a:rPr lang="it-IT" altLang="en-US" sz="800" b="1">
                  <a:solidFill>
                    <a:schemeClr val="tx1"/>
                  </a:solidFill>
                  <a:latin typeface="Arial" charset="0"/>
                </a:rPr>
                <a:t>MDP2 </a:t>
              </a:r>
            </a:p>
          </p:txBody>
        </p:sp>
        <p:sp>
          <p:nvSpPr>
            <p:cNvPr id="91174" name="Line 472"/>
            <p:cNvSpPr>
              <a:spLocks noChangeShapeType="1"/>
            </p:cNvSpPr>
            <p:nvPr/>
          </p:nvSpPr>
          <p:spPr bwMode="auto">
            <a:xfrm flipV="1">
              <a:off x="765" y="2416"/>
              <a:ext cx="144" cy="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91175" name="Line 472"/>
            <p:cNvSpPr>
              <a:spLocks noChangeShapeType="1"/>
            </p:cNvSpPr>
            <p:nvPr/>
          </p:nvSpPr>
          <p:spPr bwMode="auto">
            <a:xfrm flipV="1">
              <a:off x="765" y="2513"/>
              <a:ext cx="144" cy="1"/>
            </a:xfrm>
            <a:prstGeom prst="line">
              <a:avLst/>
            </a:prstGeom>
            <a:noFill/>
            <a:ln w="38100">
              <a:solidFill>
                <a:srgbClr val="66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91176" name="Rectangle 252"/>
            <p:cNvSpPr>
              <a:spLocks noChangeArrowheads="1"/>
            </p:cNvSpPr>
            <p:nvPr/>
          </p:nvSpPr>
          <p:spPr bwMode="auto">
            <a:xfrm>
              <a:off x="959" y="2476"/>
              <a:ext cx="140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9pPr>
            </a:lstStyle>
            <a:p>
              <a:pPr algn="l"/>
              <a:r>
                <a:rPr lang="it-IT" altLang="en-US" sz="800" b="1">
                  <a:solidFill>
                    <a:schemeClr val="tx1"/>
                  </a:solidFill>
                  <a:latin typeface="Arial" charset="0"/>
                </a:rPr>
                <a:t>RS422</a:t>
              </a:r>
            </a:p>
          </p:txBody>
        </p:sp>
        <p:sp>
          <p:nvSpPr>
            <p:cNvPr id="91177" name="Rectangle 252"/>
            <p:cNvSpPr>
              <a:spLocks noChangeArrowheads="1"/>
            </p:cNvSpPr>
            <p:nvPr/>
          </p:nvSpPr>
          <p:spPr bwMode="auto">
            <a:xfrm>
              <a:off x="956" y="2387"/>
              <a:ext cx="142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9pPr>
            </a:lstStyle>
            <a:p>
              <a:pPr algn="l"/>
              <a:r>
                <a:rPr lang="it-IT" altLang="en-US" sz="800" b="1">
                  <a:solidFill>
                    <a:schemeClr val="tx1"/>
                  </a:solidFill>
                  <a:latin typeface="Arial" charset="0"/>
                </a:rPr>
                <a:t>VIDEO</a:t>
              </a:r>
            </a:p>
          </p:txBody>
        </p:sp>
        <p:pic>
          <p:nvPicPr>
            <p:cNvPr id="91178" name="Picture 479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" y="1126"/>
              <a:ext cx="506" cy="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91179" name="Object 46"/>
            <p:cNvGraphicFramePr>
              <a:graphicFrameLocks noChangeAspect="1"/>
            </p:cNvGraphicFramePr>
            <p:nvPr/>
          </p:nvGraphicFramePr>
          <p:xfrm>
            <a:off x="1186" y="1034"/>
            <a:ext cx="446" cy="8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11" name="Bitmap Image" r:id="rId9" imgW="1380952" imgH="2542857" progId="PBrush">
                    <p:embed/>
                  </p:oleObj>
                </mc:Choice>
                <mc:Fallback>
                  <p:oleObj name="Bitmap Image" r:id="rId9" imgW="1380952" imgH="2542857" progId="PBrush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clrChange>
                            <a:clrFrom>
                              <a:srgbClr val="FFFFFF"/>
                            </a:clrFrom>
                            <a:clrTo>
                              <a:srgbClr val="FFFFFF">
                                <a:alpha val="0"/>
                              </a:srgbClr>
                            </a:clrTo>
                          </a:clrChange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86" y="1034"/>
                          <a:ext cx="446" cy="8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1180" name="Object 47"/>
            <p:cNvGraphicFramePr>
              <a:graphicFrameLocks noChangeAspect="1"/>
            </p:cNvGraphicFramePr>
            <p:nvPr/>
          </p:nvGraphicFramePr>
          <p:xfrm>
            <a:off x="1744" y="1253"/>
            <a:ext cx="372" cy="4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12" name="Bitmap Image" r:id="rId11" imgW="5792008" imgH="7695238" progId="PBrush">
                    <p:embed/>
                  </p:oleObj>
                </mc:Choice>
                <mc:Fallback>
                  <p:oleObj name="Bitmap Image" r:id="rId11" imgW="5792008" imgH="7695238" progId="PBrush">
                    <p:embed/>
                    <p:pic>
                      <p:nvPicPr>
                        <p:cNvPr id="0" name="Picture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44" y="1253"/>
                          <a:ext cx="372" cy="4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1181" name="Object 48"/>
            <p:cNvGraphicFramePr>
              <a:graphicFrameLocks noChangeAspect="1"/>
            </p:cNvGraphicFramePr>
            <p:nvPr/>
          </p:nvGraphicFramePr>
          <p:xfrm>
            <a:off x="4695" y="1117"/>
            <a:ext cx="498" cy="6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13" name="Bitmap Image" r:id="rId13" imgW="5772956" imgH="7666667" progId="PBrush">
                    <p:embed/>
                  </p:oleObj>
                </mc:Choice>
                <mc:Fallback>
                  <p:oleObj name="Bitmap Image" r:id="rId13" imgW="5772956" imgH="7666667" progId="PBrush">
                    <p:embed/>
                    <p:pic>
                      <p:nvPicPr>
                        <p:cNvPr id="0" name="Picture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95" y="1117"/>
                          <a:ext cx="498" cy="63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1182" name="Object 49"/>
            <p:cNvGraphicFramePr>
              <a:graphicFrameLocks noChangeAspect="1"/>
            </p:cNvGraphicFramePr>
            <p:nvPr/>
          </p:nvGraphicFramePr>
          <p:xfrm>
            <a:off x="4164" y="1252"/>
            <a:ext cx="380" cy="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14" name="Bitmap Image" r:id="rId14" imgW="685714" imgH="771429" progId="PBrush">
                    <p:embed/>
                  </p:oleObj>
                </mc:Choice>
                <mc:Fallback>
                  <p:oleObj name="Bitmap Image" r:id="rId14" imgW="685714" imgH="771429" progId="PBrush">
                    <p:embed/>
                    <p:pic>
                      <p:nvPicPr>
                        <p:cNvPr id="0" name="Picture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64" y="1252"/>
                          <a:ext cx="380" cy="5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0684878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-59684"/>
            <a:ext cx="10679708" cy="6752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96343" y="261257"/>
            <a:ext cx="4417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omplex" pitchFamily="2" charset="0"/>
                <a:cs typeface="Complex" pitchFamily="2" charset="0"/>
              </a:rPr>
              <a:t>Structure</a:t>
            </a:r>
            <a:endParaRPr lang="en-US" b="1" dirty="0">
              <a:latin typeface="Complex" pitchFamily="2" charset="0"/>
              <a:cs typeface="Complex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531687"/>
            <a:ext cx="9872133" cy="5415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89980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3"/>
          <p:cNvGrpSpPr/>
          <p:nvPr/>
        </p:nvGrpSpPr>
        <p:grpSpPr>
          <a:xfrm>
            <a:off x="4858176" y="746461"/>
            <a:ext cx="9271417" cy="3618708"/>
            <a:chOff x="5617814" y="1471928"/>
            <a:chExt cx="9791595" cy="2023401"/>
          </a:xfrm>
          <a:blipFill>
            <a:blip r:embed="rId2"/>
            <a:stretch>
              <a:fillRect/>
            </a:stretch>
          </a:blipFill>
        </p:grpSpPr>
        <p:sp>
          <p:nvSpPr>
            <p:cNvPr id="29" name="Rounded Rectangle 28"/>
            <p:cNvSpPr/>
            <p:nvPr/>
          </p:nvSpPr>
          <p:spPr bwMode="auto">
            <a:xfrm rot="19078356">
              <a:off x="5706370" y="1471928"/>
              <a:ext cx="5702533" cy="461507"/>
            </a:xfrm>
            <a:prstGeom prst="roundRect">
              <a:avLst>
                <a:gd name="adj" fmla="val 50000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cs typeface="Arabic Transparent" pitchFamily="2" charset="0"/>
              </a:endParaRPr>
            </a:p>
          </p:txBody>
        </p:sp>
        <p:sp>
          <p:nvSpPr>
            <p:cNvPr id="30" name="Rounded Rectangle 29"/>
            <p:cNvSpPr/>
            <p:nvPr/>
          </p:nvSpPr>
          <p:spPr bwMode="auto">
            <a:xfrm rot="19078356">
              <a:off x="5786105" y="2449953"/>
              <a:ext cx="9623304" cy="461507"/>
            </a:xfrm>
            <a:prstGeom prst="roundRect">
              <a:avLst>
                <a:gd name="adj" fmla="val 50000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cs typeface="Arabic Transparent" pitchFamily="2" charset="0"/>
              </a:endParaRPr>
            </a:p>
          </p:txBody>
        </p:sp>
        <p:sp>
          <p:nvSpPr>
            <p:cNvPr id="31" name="Rounded Rectangle 30"/>
            <p:cNvSpPr/>
            <p:nvPr/>
          </p:nvSpPr>
          <p:spPr bwMode="auto">
            <a:xfrm rot="19078356">
              <a:off x="5617814" y="1889236"/>
              <a:ext cx="8263633" cy="461507"/>
            </a:xfrm>
            <a:prstGeom prst="roundRect">
              <a:avLst>
                <a:gd name="adj" fmla="val 50000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cs typeface="Arabic Transparent" pitchFamily="2" charset="0"/>
              </a:endParaRPr>
            </a:p>
          </p:txBody>
        </p:sp>
        <p:sp>
          <p:nvSpPr>
            <p:cNvPr id="32" name="Rounded Rectangle 31"/>
            <p:cNvSpPr/>
            <p:nvPr/>
          </p:nvSpPr>
          <p:spPr bwMode="auto">
            <a:xfrm rot="19078356">
              <a:off x="8181131" y="3033822"/>
              <a:ext cx="6380659" cy="461507"/>
            </a:xfrm>
            <a:prstGeom prst="roundRect">
              <a:avLst>
                <a:gd name="adj" fmla="val 50000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cs typeface="Arabic Transparent" pitchFamily="2" charset="0"/>
              </a:endParaRPr>
            </a:p>
          </p:txBody>
        </p:sp>
      </p:grpSp>
      <p:pic>
        <p:nvPicPr>
          <p:cNvPr id="1027" name="Picture 3" descr="C:\Users\dolphin\Desktop\air force insigni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93168" y="4874821"/>
            <a:ext cx="1690999" cy="1626177"/>
          </a:xfrm>
          <a:prstGeom prst="rect">
            <a:avLst/>
          </a:prstGeom>
          <a:noFill/>
        </p:spPr>
      </p:pic>
      <p:pic>
        <p:nvPicPr>
          <p:cNvPr id="1028" name="Picture 4" descr="C:\Users\dolphin\Desktop\army 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65100"/>
            <a:ext cx="901700" cy="836618"/>
          </a:xfrm>
          <a:prstGeom prst="rect">
            <a:avLst/>
          </a:prstGeom>
          <a:noFill/>
        </p:spPr>
      </p:pic>
      <p:pic>
        <p:nvPicPr>
          <p:cNvPr id="22529" name="Picture 1" descr="C:\Users\dolphin\Desktop\170302-F-XX000-0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7155" y="300880"/>
            <a:ext cx="749745" cy="740520"/>
          </a:xfrm>
          <a:prstGeom prst="rect">
            <a:avLst/>
          </a:prstGeom>
          <a:noFill/>
        </p:spPr>
      </p:pic>
      <p:sp>
        <p:nvSpPr>
          <p:cNvPr id="11" name="Content Placeholder 4"/>
          <p:cNvSpPr txBox="1">
            <a:spLocks/>
          </p:cNvSpPr>
          <p:nvPr/>
        </p:nvSpPr>
        <p:spPr>
          <a:xfrm>
            <a:off x="0" y="1188721"/>
            <a:ext cx="10795000" cy="4597082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Procurement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Specifications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Operational Capabilities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42243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3"/>
          <p:cNvGrpSpPr/>
          <p:nvPr/>
        </p:nvGrpSpPr>
        <p:grpSpPr>
          <a:xfrm>
            <a:off x="4858176" y="746461"/>
            <a:ext cx="9271417" cy="3618708"/>
            <a:chOff x="5617814" y="1471928"/>
            <a:chExt cx="9791595" cy="2023401"/>
          </a:xfrm>
          <a:blipFill>
            <a:blip r:embed="rId2"/>
            <a:stretch>
              <a:fillRect/>
            </a:stretch>
          </a:blipFill>
        </p:grpSpPr>
        <p:sp>
          <p:nvSpPr>
            <p:cNvPr id="29" name="Rounded Rectangle 28"/>
            <p:cNvSpPr/>
            <p:nvPr/>
          </p:nvSpPr>
          <p:spPr bwMode="auto">
            <a:xfrm rot="19078356">
              <a:off x="5706370" y="1471928"/>
              <a:ext cx="5702533" cy="461507"/>
            </a:xfrm>
            <a:prstGeom prst="roundRect">
              <a:avLst>
                <a:gd name="adj" fmla="val 50000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cs typeface="Arabic Transparent" pitchFamily="2" charset="0"/>
              </a:endParaRPr>
            </a:p>
          </p:txBody>
        </p:sp>
        <p:sp>
          <p:nvSpPr>
            <p:cNvPr id="30" name="Rounded Rectangle 29"/>
            <p:cNvSpPr/>
            <p:nvPr/>
          </p:nvSpPr>
          <p:spPr bwMode="auto">
            <a:xfrm rot="19078356">
              <a:off x="5786105" y="2449953"/>
              <a:ext cx="9623304" cy="461507"/>
            </a:xfrm>
            <a:prstGeom prst="roundRect">
              <a:avLst>
                <a:gd name="adj" fmla="val 50000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cs typeface="Arabic Transparent" pitchFamily="2" charset="0"/>
              </a:endParaRPr>
            </a:p>
          </p:txBody>
        </p:sp>
        <p:sp>
          <p:nvSpPr>
            <p:cNvPr id="31" name="Rounded Rectangle 30"/>
            <p:cNvSpPr/>
            <p:nvPr/>
          </p:nvSpPr>
          <p:spPr bwMode="auto">
            <a:xfrm rot="19078356">
              <a:off x="5617814" y="1889236"/>
              <a:ext cx="8263633" cy="461507"/>
            </a:xfrm>
            <a:prstGeom prst="roundRect">
              <a:avLst>
                <a:gd name="adj" fmla="val 50000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cs typeface="Arabic Transparent" pitchFamily="2" charset="0"/>
              </a:endParaRPr>
            </a:p>
          </p:txBody>
        </p:sp>
        <p:sp>
          <p:nvSpPr>
            <p:cNvPr id="32" name="Rounded Rectangle 31"/>
            <p:cNvSpPr/>
            <p:nvPr/>
          </p:nvSpPr>
          <p:spPr bwMode="auto">
            <a:xfrm rot="19078356">
              <a:off x="8181131" y="3033822"/>
              <a:ext cx="6380659" cy="461507"/>
            </a:xfrm>
            <a:prstGeom prst="roundRect">
              <a:avLst>
                <a:gd name="adj" fmla="val 50000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cs typeface="Arabic Transparent" pitchFamily="2" charset="0"/>
              </a:endParaRPr>
            </a:p>
          </p:txBody>
        </p:sp>
      </p:grpSp>
      <p:pic>
        <p:nvPicPr>
          <p:cNvPr id="1027" name="Picture 3" descr="C:\Users\dolphin\Desktop\air force insigni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93168" y="4874821"/>
            <a:ext cx="1690999" cy="1626177"/>
          </a:xfrm>
          <a:prstGeom prst="rect">
            <a:avLst/>
          </a:prstGeom>
          <a:noFill/>
        </p:spPr>
      </p:pic>
      <p:pic>
        <p:nvPicPr>
          <p:cNvPr id="1028" name="Picture 4" descr="C:\Users\dolphin\Desktop\army 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65100"/>
            <a:ext cx="901700" cy="836618"/>
          </a:xfrm>
          <a:prstGeom prst="rect">
            <a:avLst/>
          </a:prstGeom>
          <a:noFill/>
        </p:spPr>
      </p:pic>
      <p:pic>
        <p:nvPicPr>
          <p:cNvPr id="22529" name="Picture 1" descr="C:\Users\dolphin\Desktop\170302-F-XX000-0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7155" y="300880"/>
            <a:ext cx="749745" cy="740520"/>
          </a:xfrm>
          <a:prstGeom prst="rect">
            <a:avLst/>
          </a:prstGeom>
          <a:noFill/>
        </p:spPr>
      </p:pic>
      <p:sp>
        <p:nvSpPr>
          <p:cNvPr id="11" name="Content Placeholder 4"/>
          <p:cNvSpPr txBox="1">
            <a:spLocks/>
          </p:cNvSpPr>
          <p:nvPr/>
        </p:nvSpPr>
        <p:spPr>
          <a:xfrm>
            <a:off x="1143000" y="2285999"/>
            <a:ext cx="10185400" cy="3484563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Procurement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Specifications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Operational Capabilities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Munitions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Challenges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Summary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4700" y="1231900"/>
            <a:ext cx="46101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Overview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51042243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ChangeArrowheads="1"/>
          </p:cNvSpPr>
          <p:nvPr/>
        </p:nvSpPr>
        <p:spPr bwMode="auto">
          <a:xfrm>
            <a:off x="426720" y="1256467"/>
            <a:ext cx="10988040" cy="430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defRPr sz="1400">
                <a:solidFill>
                  <a:srgbClr val="003366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400">
                <a:solidFill>
                  <a:srgbClr val="003366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400">
                <a:solidFill>
                  <a:srgbClr val="003366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400">
                <a:solidFill>
                  <a:srgbClr val="003366"/>
                </a:solidFill>
                <a:latin typeface="Arial Narrow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3366"/>
                </a:solidFill>
                <a:latin typeface="Arial Narrow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3366"/>
                </a:solidFill>
                <a:latin typeface="Arial Narrow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3366"/>
                </a:solidFill>
                <a:latin typeface="Arial Narrow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3366"/>
                </a:solidFill>
                <a:latin typeface="Arial Narrow" pitchFamily="34" charset="0"/>
              </a:defRPr>
            </a:lvl9pPr>
          </a:lstStyle>
          <a:p>
            <a:pPr algn="l" eaLnBrk="1" hangingPunct="1"/>
            <a:endParaRPr lang="pt-BR" altLang="en-US" sz="2800" b="1" dirty="0">
              <a:solidFill>
                <a:schemeClr val="bg1"/>
              </a:solidFill>
              <a:latin typeface="Complex" pitchFamily="2" charset="0"/>
              <a:cs typeface="Complex" pitchFamily="2" charset="0"/>
            </a:endParaRPr>
          </a:p>
          <a:p>
            <a:pPr algn="l" eaLnBrk="1" hangingPunct="1">
              <a:buFont typeface="Arial" pitchFamily="34" charset="0"/>
              <a:buChar char="•"/>
            </a:pPr>
            <a:r>
              <a:rPr lang="pt-BR" altLang="en-US" sz="2800" dirty="0" smtClean="0">
                <a:solidFill>
                  <a:schemeClr val="bg1"/>
                </a:solidFill>
                <a:latin typeface="Complex" pitchFamily="2" charset="0"/>
                <a:cs typeface="Complex" pitchFamily="2" charset="0"/>
              </a:rPr>
              <a:t> </a:t>
            </a:r>
            <a:r>
              <a:rPr lang="pt-BR" altLang="en-US" sz="2800" b="1" dirty="0">
                <a:solidFill>
                  <a:schemeClr val="bg1"/>
                </a:solidFill>
                <a:latin typeface="Complex" pitchFamily="2" charset="0"/>
                <a:cs typeface="Complex" pitchFamily="2" charset="0"/>
              </a:rPr>
              <a:t>MAXIMUM OPERATIONAL </a:t>
            </a:r>
            <a:r>
              <a:rPr lang="pt-BR" altLang="en-US" sz="2800" b="1" dirty="0" smtClean="0">
                <a:solidFill>
                  <a:schemeClr val="bg1"/>
                </a:solidFill>
                <a:latin typeface="Complex" pitchFamily="2" charset="0"/>
                <a:cs typeface="Complex" pitchFamily="2" charset="0"/>
              </a:rPr>
              <a:t>ALTITUDE:35000 Ft</a:t>
            </a:r>
            <a:endParaRPr lang="pt-BR" altLang="en-US" sz="2800" b="1" dirty="0">
              <a:solidFill>
                <a:schemeClr val="bg1"/>
              </a:solidFill>
              <a:latin typeface="Complex" pitchFamily="2" charset="0"/>
              <a:cs typeface="Complex" pitchFamily="2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pt-BR" altLang="en-US" sz="2800" dirty="0" smtClean="0">
                <a:solidFill>
                  <a:schemeClr val="bg1"/>
                </a:solidFill>
                <a:latin typeface="Complex" pitchFamily="2" charset="0"/>
                <a:cs typeface="Complex" pitchFamily="2" charset="0"/>
              </a:rPr>
              <a:t> </a:t>
            </a:r>
            <a:r>
              <a:rPr lang="pt-BR" altLang="en-US" sz="2800" b="1" dirty="0" smtClean="0">
                <a:solidFill>
                  <a:schemeClr val="bg1"/>
                </a:solidFill>
                <a:latin typeface="Complex" pitchFamily="2" charset="0"/>
                <a:cs typeface="Complex" pitchFamily="2" charset="0"/>
              </a:rPr>
              <a:t>VMO: 320 Kts(MAXIMUM </a:t>
            </a:r>
            <a:r>
              <a:rPr lang="pt-BR" altLang="en-US" sz="2800" b="1" dirty="0">
                <a:solidFill>
                  <a:schemeClr val="bg1"/>
                </a:solidFill>
                <a:latin typeface="Complex" pitchFamily="2" charset="0"/>
                <a:cs typeface="Complex" pitchFamily="2" charset="0"/>
              </a:rPr>
              <a:t>OPERATING </a:t>
            </a:r>
            <a:r>
              <a:rPr lang="pt-BR" altLang="en-US" sz="2800" b="1" dirty="0" smtClean="0">
                <a:solidFill>
                  <a:schemeClr val="bg1"/>
                </a:solidFill>
                <a:latin typeface="Complex" pitchFamily="2" charset="0"/>
                <a:cs typeface="Complex" pitchFamily="2" charset="0"/>
              </a:rPr>
              <a:t>SPEED)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pt-BR" altLang="en-US" sz="2800" b="1" dirty="0" smtClean="0">
                <a:solidFill>
                  <a:schemeClr val="bg1"/>
                </a:solidFill>
                <a:latin typeface="Complex" pitchFamily="2" charset="0"/>
                <a:cs typeface="Complex" pitchFamily="2" charset="0"/>
              </a:rPr>
              <a:t> Endurance:90 minutes (according to            configuration and external fuel)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pt-BR" altLang="en-US" sz="2800" b="1" dirty="0" smtClean="0">
                <a:solidFill>
                  <a:schemeClr val="bg1"/>
                </a:solidFill>
                <a:latin typeface="Complex" pitchFamily="2" charset="0"/>
                <a:cs typeface="Complex" pitchFamily="2" charset="0"/>
              </a:rPr>
              <a:t> Payload 1500 KG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pt-BR" altLang="en-US" sz="2800" b="1" dirty="0" smtClean="0">
                <a:solidFill>
                  <a:schemeClr val="bg1"/>
                </a:solidFill>
                <a:latin typeface="Complex" pitchFamily="2" charset="0"/>
                <a:cs typeface="Complex" pitchFamily="2" charset="0"/>
              </a:rPr>
              <a:t> Runway Needed: between 2000 and 3600 feet according to weight and external conditions</a:t>
            </a:r>
            <a:endParaRPr lang="pt-BR" altLang="en-US" sz="2800" b="1" dirty="0">
              <a:solidFill>
                <a:schemeClr val="bg1"/>
              </a:solidFill>
              <a:latin typeface="Complex" pitchFamily="2" charset="0"/>
              <a:cs typeface="Complex" pitchFamily="2" charset="0"/>
            </a:endParaRPr>
          </a:p>
          <a:p>
            <a:pPr algn="l" eaLnBrk="1" hangingPunct="1">
              <a:buFont typeface="Arial" pitchFamily="34" charset="0"/>
              <a:buChar char="•"/>
            </a:pPr>
            <a:endParaRPr lang="pt-BR" altLang="en-US" sz="2200" b="1" dirty="0">
              <a:solidFill>
                <a:srgbClr val="3737A5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5780" y="416560"/>
            <a:ext cx="7912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Operational Capabilities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5311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C:\Users\dolphin\Desktop\31 10 2017\leb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90748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9800" y="5471161"/>
            <a:ext cx="2870200" cy="1196340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en-US" b="1" dirty="0" smtClean="0">
                <a:solidFill>
                  <a:srgbClr val="FF0000"/>
                </a:solidFill>
              </a:rPr>
              <a:t>25 minutes to the furthest point from HAMAT with 35 minutes playtime over TGT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 rot="7393978">
            <a:off x="3001502" y="4790116"/>
            <a:ext cx="3836846" cy="2369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521200" y="3098800"/>
            <a:ext cx="101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5 min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46500" y="3556000"/>
            <a:ext cx="1257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10 min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22600" y="4025900"/>
            <a:ext cx="127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15 min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65500" y="4267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209800" y="4381500"/>
            <a:ext cx="127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20 min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16" name="Picture 14" descr="superi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260">
            <a:off x="5386918" y="3083163"/>
            <a:ext cx="975781" cy="74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4" descr="superi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260">
            <a:off x="6085418" y="2829163"/>
            <a:ext cx="975781" cy="74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22222E-6 L -0.15937 0.42963 " pathEditMode="relative" rAng="0" ptsTypes="AA">
                                      <p:cBhvr>
                                        <p:cTn id="35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00" y="2150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22222E-6 L -0.15937 0.42963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00" y="21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9" grpId="0"/>
      <p:bldP spid="10" grpId="0"/>
      <p:bldP spid="11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3"/>
          <p:cNvGrpSpPr/>
          <p:nvPr/>
        </p:nvGrpSpPr>
        <p:grpSpPr>
          <a:xfrm>
            <a:off x="4858176" y="746461"/>
            <a:ext cx="9271417" cy="3618708"/>
            <a:chOff x="5617814" y="1471928"/>
            <a:chExt cx="9791595" cy="2023401"/>
          </a:xfrm>
          <a:blipFill>
            <a:blip r:embed="rId2"/>
            <a:stretch>
              <a:fillRect/>
            </a:stretch>
          </a:blipFill>
        </p:grpSpPr>
        <p:sp>
          <p:nvSpPr>
            <p:cNvPr id="29" name="Rounded Rectangle 28"/>
            <p:cNvSpPr/>
            <p:nvPr/>
          </p:nvSpPr>
          <p:spPr bwMode="auto">
            <a:xfrm rot="19078356">
              <a:off x="5706370" y="1471928"/>
              <a:ext cx="5702533" cy="461507"/>
            </a:xfrm>
            <a:prstGeom prst="roundRect">
              <a:avLst>
                <a:gd name="adj" fmla="val 50000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cs typeface="Arabic Transparent" pitchFamily="2" charset="0"/>
              </a:endParaRPr>
            </a:p>
          </p:txBody>
        </p:sp>
        <p:sp>
          <p:nvSpPr>
            <p:cNvPr id="30" name="Rounded Rectangle 29"/>
            <p:cNvSpPr/>
            <p:nvPr/>
          </p:nvSpPr>
          <p:spPr bwMode="auto">
            <a:xfrm rot="19078356">
              <a:off x="5786105" y="2449953"/>
              <a:ext cx="9623304" cy="461507"/>
            </a:xfrm>
            <a:prstGeom prst="roundRect">
              <a:avLst>
                <a:gd name="adj" fmla="val 50000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cs typeface="Arabic Transparent" pitchFamily="2" charset="0"/>
              </a:endParaRPr>
            </a:p>
          </p:txBody>
        </p:sp>
        <p:sp>
          <p:nvSpPr>
            <p:cNvPr id="31" name="Rounded Rectangle 30"/>
            <p:cNvSpPr/>
            <p:nvPr/>
          </p:nvSpPr>
          <p:spPr bwMode="auto">
            <a:xfrm rot="19078356">
              <a:off x="5617814" y="1889236"/>
              <a:ext cx="8263633" cy="461507"/>
            </a:xfrm>
            <a:prstGeom prst="roundRect">
              <a:avLst>
                <a:gd name="adj" fmla="val 50000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cs typeface="Arabic Transparent" pitchFamily="2" charset="0"/>
              </a:endParaRPr>
            </a:p>
          </p:txBody>
        </p:sp>
        <p:sp>
          <p:nvSpPr>
            <p:cNvPr id="32" name="Rounded Rectangle 31"/>
            <p:cNvSpPr/>
            <p:nvPr/>
          </p:nvSpPr>
          <p:spPr bwMode="auto">
            <a:xfrm rot="19078356">
              <a:off x="8181131" y="3033822"/>
              <a:ext cx="6380659" cy="461507"/>
            </a:xfrm>
            <a:prstGeom prst="roundRect">
              <a:avLst>
                <a:gd name="adj" fmla="val 50000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cs typeface="Arabic Transparent" pitchFamily="2" charset="0"/>
              </a:endParaRPr>
            </a:p>
          </p:txBody>
        </p:sp>
      </p:grpSp>
      <p:pic>
        <p:nvPicPr>
          <p:cNvPr id="1027" name="Picture 3" descr="C:\Users\dolphin\Desktop\air force insigni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93168" y="4874821"/>
            <a:ext cx="1690999" cy="1626177"/>
          </a:xfrm>
          <a:prstGeom prst="rect">
            <a:avLst/>
          </a:prstGeom>
          <a:noFill/>
        </p:spPr>
      </p:pic>
      <p:pic>
        <p:nvPicPr>
          <p:cNvPr id="1028" name="Picture 4" descr="C:\Users\dolphin\Desktop\army 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65100"/>
            <a:ext cx="901700" cy="836618"/>
          </a:xfrm>
          <a:prstGeom prst="rect">
            <a:avLst/>
          </a:prstGeom>
          <a:noFill/>
        </p:spPr>
      </p:pic>
      <p:pic>
        <p:nvPicPr>
          <p:cNvPr id="22529" name="Picture 1" descr="C:\Users\dolphin\Desktop\170302-F-XX000-0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7155" y="300880"/>
            <a:ext cx="749745" cy="740520"/>
          </a:xfrm>
          <a:prstGeom prst="rect">
            <a:avLst/>
          </a:prstGeom>
          <a:noFill/>
        </p:spPr>
      </p:pic>
      <p:sp>
        <p:nvSpPr>
          <p:cNvPr id="11" name="Content Placeholder 4"/>
          <p:cNvSpPr txBox="1">
            <a:spLocks/>
          </p:cNvSpPr>
          <p:nvPr/>
        </p:nvSpPr>
        <p:spPr>
          <a:xfrm>
            <a:off x="533400" y="1173481"/>
            <a:ext cx="10795000" cy="4597082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Procurement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Specifications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Operational Capabilities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Munitions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42243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Munitions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98625"/>
            <a:ext cx="5321300" cy="4351338"/>
          </a:xfrm>
        </p:spPr>
        <p:txBody>
          <a:bodyPr/>
          <a:lstStyle/>
          <a:p>
            <a:r>
              <a:rPr lang="en-US" dirty="0" smtClean="0"/>
              <a:t>M3M Machine Gun</a:t>
            </a:r>
          </a:p>
          <a:p>
            <a:r>
              <a:rPr lang="en-US" dirty="0" smtClean="0"/>
              <a:t>LM 70/7-SF-M9 MK2 Multiple Launcher (Hydra (M66) rocket and APKWS)</a:t>
            </a:r>
          </a:p>
          <a:p>
            <a:r>
              <a:rPr lang="en-US" dirty="0" smtClean="0"/>
              <a:t>MK81 and MK 82 Bombs</a:t>
            </a:r>
          </a:p>
          <a:p>
            <a:r>
              <a:rPr lang="en-US" dirty="0" smtClean="0"/>
              <a:t>GBU-12 and GBU-58 Laser Guided Bombs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308" y="411480"/>
            <a:ext cx="3932237" cy="7366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M3M machine gun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411480" y="1435100"/>
            <a:ext cx="4572000" cy="4433888"/>
          </a:xfrm>
        </p:spPr>
        <p:txBody>
          <a:bodyPr>
            <a:normAutofit fontScale="85000" lnSpcReduction="10000"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Wing Mounted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Caliber 12.7 mm 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Rate of fire  1100 rounds per minute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Capacity: 2 * 250 rounds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Max Effective Range:  1850 m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Sighting is provided by HUD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MDP (Mission and Display Processor) provides all ballistic calculations for accurate hits</a:t>
            </a:r>
          </a:p>
          <a:p>
            <a:pPr>
              <a:buFont typeface="Arial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3250" name="Picture 2" descr="C:\Users\dolphin\Desktop\31 10 2017\Super_Tucano_FN_Herstal_M3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5900" y="461320"/>
            <a:ext cx="4699000" cy="3386779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1300" y="3250847"/>
            <a:ext cx="4762500" cy="3328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500" y="1374006"/>
            <a:ext cx="4891974" cy="4690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325438"/>
            <a:ext cx="10464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LM 70/7-SF-M9 MK2 Multiple Launcher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4274" name="Picture 2" descr="C:\Users\dolphin\Desktop\31 10 2017\uji-peluncur-roket-ff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7000" y="1358900"/>
            <a:ext cx="7108282" cy="46630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>
                <a:solidFill>
                  <a:schemeClr val="bg1"/>
                </a:solidFill>
              </a:rPr>
              <a:t>LM 70/7-SF-M9 MK2 Multiple Launcher</a:t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08099"/>
            <a:ext cx="5435600" cy="5397501"/>
          </a:xfrm>
        </p:spPr>
        <p:txBody>
          <a:bodyPr/>
          <a:lstStyle/>
          <a:p>
            <a:r>
              <a:rPr lang="en-US" dirty="0" smtClean="0"/>
              <a:t>Caliber 70mm</a:t>
            </a:r>
          </a:p>
          <a:p>
            <a:r>
              <a:rPr lang="en-US" dirty="0" smtClean="0"/>
              <a:t>Capacity 7 rockets</a:t>
            </a:r>
          </a:p>
          <a:p>
            <a:r>
              <a:rPr lang="en-US" dirty="0" smtClean="0"/>
              <a:t>Munitions type: M66 (Unguided) and APKWS (Laser Guided)</a:t>
            </a:r>
          </a:p>
          <a:p>
            <a:r>
              <a:rPr lang="en-US" dirty="0" smtClean="0"/>
              <a:t>Sighting provided by HUD</a:t>
            </a:r>
          </a:p>
          <a:p>
            <a:r>
              <a:rPr lang="en-US" dirty="0" smtClean="0"/>
              <a:t>WDNS weapon Delivery and Navigation system performs ballistic calculations and corrects for wind </a:t>
            </a:r>
            <a:endParaRPr lang="en-US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79952" y="1075267"/>
            <a:ext cx="4908711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3500" y="283878"/>
            <a:ext cx="6527800" cy="6574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APKWS (advanced precision kill weapon system)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229100" cy="4351338"/>
          </a:xfrm>
        </p:spPr>
        <p:txBody>
          <a:bodyPr/>
          <a:lstStyle/>
          <a:p>
            <a:r>
              <a:rPr lang="en-US" dirty="0" smtClean="0"/>
              <a:t>Laser Guided</a:t>
            </a:r>
          </a:p>
          <a:p>
            <a:r>
              <a:rPr lang="en-US" dirty="0" smtClean="0"/>
              <a:t>Launched the same way as the M66 rocket</a:t>
            </a:r>
          </a:p>
          <a:p>
            <a:r>
              <a:rPr lang="en-US" dirty="0" smtClean="0"/>
              <a:t>Same warhead and rocket motor as M66</a:t>
            </a:r>
          </a:p>
          <a:p>
            <a:r>
              <a:rPr lang="en-US" dirty="0" smtClean="0"/>
              <a:t>Airborne or Ground designation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56322" name="Picture 2" descr="نتيجة بحث الصور عن ‪APKWS‬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14381" y="1302328"/>
            <a:ext cx="3359919" cy="2412422"/>
          </a:xfrm>
          <a:prstGeom prst="rect">
            <a:avLst/>
          </a:prstGeom>
          <a:noFill/>
        </p:spPr>
      </p:pic>
      <p:pic>
        <p:nvPicPr>
          <p:cNvPr id="56324" name="Picture 4" descr="نتيجة بحث الصور عن ‪APKWS‬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91175" y="3940175"/>
            <a:ext cx="5715000" cy="2276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Unguided Bombs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31180" y="1198880"/>
            <a:ext cx="5511800" cy="5080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Computerized Sighting System through HUD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Corrects for wind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Bombs can be released </a:t>
            </a:r>
            <a:r>
              <a:rPr lang="en-US" dirty="0" smtClean="0">
                <a:solidFill>
                  <a:schemeClr val="bg1"/>
                </a:solidFill>
              </a:rPr>
              <a:t>as </a:t>
            </a:r>
            <a:r>
              <a:rPr lang="en-US" dirty="0" smtClean="0">
                <a:solidFill>
                  <a:schemeClr val="bg1"/>
                </a:solidFill>
              </a:rPr>
              <a:t>single, pair, or Ripple (In sequence)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50" y="1841500"/>
            <a:ext cx="4290411" cy="444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5" name="Picture 1" descr="C:\Users\dolphin\Desktop\31 10 2017\170808-F-NZ143-1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35040" y="3585028"/>
            <a:ext cx="4480560" cy="29870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3"/>
          <p:cNvGrpSpPr/>
          <p:nvPr/>
        </p:nvGrpSpPr>
        <p:grpSpPr>
          <a:xfrm>
            <a:off x="4858176" y="746461"/>
            <a:ext cx="9271417" cy="3618708"/>
            <a:chOff x="5617814" y="1471928"/>
            <a:chExt cx="9791595" cy="2023401"/>
          </a:xfrm>
          <a:blipFill>
            <a:blip r:embed="rId2"/>
            <a:stretch>
              <a:fillRect/>
            </a:stretch>
          </a:blipFill>
        </p:grpSpPr>
        <p:sp>
          <p:nvSpPr>
            <p:cNvPr id="29" name="Rounded Rectangle 28"/>
            <p:cNvSpPr/>
            <p:nvPr/>
          </p:nvSpPr>
          <p:spPr bwMode="auto">
            <a:xfrm rot="19078356">
              <a:off x="5706370" y="1471928"/>
              <a:ext cx="5702533" cy="461507"/>
            </a:xfrm>
            <a:prstGeom prst="roundRect">
              <a:avLst>
                <a:gd name="adj" fmla="val 50000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cs typeface="Arabic Transparent" pitchFamily="2" charset="0"/>
              </a:endParaRPr>
            </a:p>
          </p:txBody>
        </p:sp>
        <p:sp>
          <p:nvSpPr>
            <p:cNvPr id="30" name="Rounded Rectangle 29"/>
            <p:cNvSpPr/>
            <p:nvPr/>
          </p:nvSpPr>
          <p:spPr bwMode="auto">
            <a:xfrm rot="19078356">
              <a:off x="5786105" y="2449953"/>
              <a:ext cx="9623304" cy="461507"/>
            </a:xfrm>
            <a:prstGeom prst="roundRect">
              <a:avLst>
                <a:gd name="adj" fmla="val 50000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cs typeface="Arabic Transparent" pitchFamily="2" charset="0"/>
              </a:endParaRPr>
            </a:p>
          </p:txBody>
        </p:sp>
        <p:sp>
          <p:nvSpPr>
            <p:cNvPr id="31" name="Rounded Rectangle 30"/>
            <p:cNvSpPr/>
            <p:nvPr/>
          </p:nvSpPr>
          <p:spPr bwMode="auto">
            <a:xfrm rot="19078356">
              <a:off x="5617814" y="1889236"/>
              <a:ext cx="8263633" cy="461507"/>
            </a:xfrm>
            <a:prstGeom prst="roundRect">
              <a:avLst>
                <a:gd name="adj" fmla="val 50000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cs typeface="Arabic Transparent" pitchFamily="2" charset="0"/>
              </a:endParaRPr>
            </a:p>
          </p:txBody>
        </p:sp>
        <p:sp>
          <p:nvSpPr>
            <p:cNvPr id="32" name="Rounded Rectangle 31"/>
            <p:cNvSpPr/>
            <p:nvPr/>
          </p:nvSpPr>
          <p:spPr bwMode="auto">
            <a:xfrm rot="19078356">
              <a:off x="8181131" y="3033822"/>
              <a:ext cx="6380659" cy="461507"/>
            </a:xfrm>
            <a:prstGeom prst="roundRect">
              <a:avLst>
                <a:gd name="adj" fmla="val 50000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cs typeface="Arabic Transparent" pitchFamily="2" charset="0"/>
              </a:endParaRPr>
            </a:p>
          </p:txBody>
        </p:sp>
      </p:grpSp>
      <p:pic>
        <p:nvPicPr>
          <p:cNvPr id="1027" name="Picture 3" descr="C:\Users\dolphin\Desktop\air force insigni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93168" y="4874821"/>
            <a:ext cx="1690999" cy="1626177"/>
          </a:xfrm>
          <a:prstGeom prst="rect">
            <a:avLst/>
          </a:prstGeom>
          <a:noFill/>
        </p:spPr>
      </p:pic>
      <p:pic>
        <p:nvPicPr>
          <p:cNvPr id="1028" name="Picture 4" descr="C:\Users\dolphin\Desktop\army 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65100"/>
            <a:ext cx="901700" cy="836618"/>
          </a:xfrm>
          <a:prstGeom prst="rect">
            <a:avLst/>
          </a:prstGeom>
          <a:noFill/>
        </p:spPr>
      </p:pic>
      <p:pic>
        <p:nvPicPr>
          <p:cNvPr id="22529" name="Picture 1" descr="C:\Users\dolphin\Desktop\170302-F-XX000-0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7155" y="300880"/>
            <a:ext cx="749745" cy="740520"/>
          </a:xfrm>
          <a:prstGeom prst="rect">
            <a:avLst/>
          </a:prstGeom>
          <a:noFill/>
        </p:spPr>
      </p:pic>
      <p:sp>
        <p:nvSpPr>
          <p:cNvPr id="11" name="Content Placeholder 4"/>
          <p:cNvSpPr txBox="1">
            <a:spLocks/>
          </p:cNvSpPr>
          <p:nvPr/>
        </p:nvSpPr>
        <p:spPr>
          <a:xfrm>
            <a:off x="1143000" y="2285999"/>
            <a:ext cx="10185400" cy="34845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4700" y="1231900"/>
            <a:ext cx="49403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6600" kern="0" dirty="0" smtClean="0"/>
              <a:t>Procurement</a:t>
            </a:r>
          </a:p>
        </p:txBody>
      </p:sp>
    </p:spTree>
    <p:extLst>
      <p:ext uri="{BB962C8B-B14F-4D97-AF65-F5344CB8AC3E}">
        <p14:creationId xmlns:p14="http://schemas.microsoft.com/office/powerpoint/2010/main" val="51042243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GBU-12 and GBU-58 Laser Guided Bombs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825625"/>
            <a:ext cx="5013960" cy="4351338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The Computer control Group and the Airfoil Group control the bombs travel to target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Airborne or Ground designation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Controls are activated after Launch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57110" y="1549763"/>
            <a:ext cx="5645330" cy="471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7" name="Picture 1" descr="C:\Users\dolphin\Desktop\31 10 2017\140108-F-NZ143-12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41960" y="0"/>
            <a:ext cx="12633960" cy="8139823"/>
          </a:xfrm>
          <a:prstGeom prst="rect">
            <a:avLst/>
          </a:prstGeom>
          <a:noFill/>
        </p:spPr>
      </p:pic>
      <p:pic>
        <p:nvPicPr>
          <p:cNvPr id="65538" name="Picture 2" descr="E:\ \USA Pics\USA Pics\Weapon\170808-F-NZ143-11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87680" y="0"/>
            <a:ext cx="12679680" cy="84531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Flare Dispenser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0" y="1539241"/>
            <a:ext cx="6461760" cy="4637722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Manual Countermeasure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No IR sensors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Ability to dispense all flares at one time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2" descr="314-CBPanel-1 (83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440" y="367230"/>
            <a:ext cx="4236720" cy="287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0" name="Picture 2" descr="C:\Users\dolphin\Desktop\31 10 2017\Colombian_EMB-314_flar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18960" y="3408045"/>
            <a:ext cx="4785360" cy="3191798"/>
          </a:xfrm>
          <a:prstGeom prst="rect">
            <a:avLst/>
          </a:prstGeom>
          <a:noFill/>
        </p:spPr>
      </p:pic>
      <p:pic>
        <p:nvPicPr>
          <p:cNvPr id="6" name="Picture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22" y="3459480"/>
            <a:ext cx="5976256" cy="310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Configuration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305300" cy="4351338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Weapons Configuration is chosen according to mission requirements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5 hard points able to carry multiple weapon types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and external fuel tanks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445" y="1334229"/>
            <a:ext cx="5188515" cy="4922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5892800" y="2016760"/>
            <a:ext cx="1767840" cy="216408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053" y="1917700"/>
            <a:ext cx="5285323" cy="400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ular Callout 5"/>
          <p:cNvSpPr/>
          <p:nvPr/>
        </p:nvSpPr>
        <p:spPr>
          <a:xfrm>
            <a:off x="7620000" y="1874520"/>
            <a:ext cx="3566160" cy="1371600"/>
          </a:xfrm>
          <a:prstGeom prst="wedgeRectCallout">
            <a:avLst>
              <a:gd name="adj1" fmla="val -125691"/>
              <a:gd name="adj2" fmla="val 2099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Ability to Launch  4*7 rockets </a:t>
            </a:r>
          </a:p>
          <a:p>
            <a:pPr algn="ctr"/>
            <a:r>
              <a:rPr lang="en-US" dirty="0" smtClean="0"/>
              <a:t>and to laser designate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566160" y="6339839"/>
            <a:ext cx="3108960" cy="518161"/>
          </a:xfrm>
          <a:prstGeom prst="wedgeRectCallout">
            <a:avLst>
              <a:gd name="adj1" fmla="val -49458"/>
              <a:gd name="adj2" fmla="val -19392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>
              <a:buNone/>
            </a:pPr>
            <a:r>
              <a:rPr lang="en-US" dirty="0" smtClean="0"/>
              <a:t>FLIR</a:t>
            </a:r>
          </a:p>
        </p:txBody>
      </p:sp>
      <p:sp>
        <p:nvSpPr>
          <p:cNvPr id="8" name="Content Placeholder 6"/>
          <p:cNvSpPr txBox="1">
            <a:spLocks/>
          </p:cNvSpPr>
          <p:nvPr/>
        </p:nvSpPr>
        <p:spPr>
          <a:xfrm>
            <a:off x="228600" y="6339839"/>
            <a:ext cx="3108960" cy="518161"/>
          </a:xfrm>
          <a:prstGeom prst="wedgeRectCallout">
            <a:avLst>
              <a:gd name="adj1" fmla="val 14757"/>
              <a:gd name="adj2" fmla="val -21450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dirty="0" smtClean="0"/>
              <a:t>4 rocket Launchers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uiExpand="1" build="p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0" y="1825625"/>
            <a:ext cx="7147560" cy="43513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86139" y="1597710"/>
            <a:ext cx="4340542" cy="4874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ular Callout 4"/>
          <p:cNvSpPr/>
          <p:nvPr/>
        </p:nvSpPr>
        <p:spPr>
          <a:xfrm>
            <a:off x="9326880" y="2773680"/>
            <a:ext cx="1813560" cy="2350008"/>
          </a:xfrm>
          <a:prstGeom prst="wedgeRectCallout">
            <a:avLst>
              <a:gd name="adj1" fmla="val -194615"/>
              <a:gd name="adj2" fmla="val -31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Ability to lase and drop GBU-12</a:t>
            </a:r>
          </a:p>
          <a:p>
            <a:pPr algn="ctr"/>
            <a:r>
              <a:rPr lang="en-US" dirty="0" smtClean="0"/>
              <a:t>But with limited endurance</a:t>
            </a:r>
            <a:endParaRPr lang="en-US" dirty="0"/>
          </a:p>
        </p:txBody>
      </p:sp>
      <p:sp>
        <p:nvSpPr>
          <p:cNvPr id="6" name="Rectangular Callout 5"/>
          <p:cNvSpPr/>
          <p:nvPr/>
        </p:nvSpPr>
        <p:spPr>
          <a:xfrm>
            <a:off x="731520" y="3916680"/>
            <a:ext cx="1219200" cy="1295400"/>
          </a:xfrm>
          <a:prstGeom prst="wedgeRectCallout">
            <a:avLst>
              <a:gd name="adj1" fmla="val 177801"/>
              <a:gd name="adj2" fmla="val -136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Increased endurance but less munitions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5" descr="C:\Users\dolphin\Desktop\Cessna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530851" y="-847725"/>
            <a:ext cx="19020368" cy="866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2773" name="Straight Arrow Connector 8"/>
          <p:cNvCxnSpPr>
            <a:cxnSpLocks noChangeShapeType="1"/>
          </p:cNvCxnSpPr>
          <p:nvPr/>
        </p:nvCxnSpPr>
        <p:spPr bwMode="auto">
          <a:xfrm>
            <a:off x="4127500" y="1308100"/>
            <a:ext cx="6733118" cy="4341813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 type="triangle" w="med" len="med"/>
          </a:ln>
        </p:spPr>
      </p:cxnSp>
      <p:cxnSp>
        <p:nvCxnSpPr>
          <p:cNvPr id="60421" name="Straight Connector 22"/>
          <p:cNvCxnSpPr>
            <a:cxnSpLocks noChangeShapeType="1"/>
          </p:cNvCxnSpPr>
          <p:nvPr/>
        </p:nvCxnSpPr>
        <p:spPr bwMode="auto">
          <a:xfrm>
            <a:off x="6385984" y="5732463"/>
            <a:ext cx="93133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15" name="Oval 14"/>
          <p:cNvSpPr/>
          <p:nvPr/>
        </p:nvSpPr>
        <p:spPr>
          <a:xfrm>
            <a:off x="10513484" y="5516563"/>
            <a:ext cx="575733" cy="2159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1202" name="Picture 2" descr="C:\Users\dolphin\Desktop\31 10 2017\super_tucano_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347470" y="498190"/>
            <a:ext cx="1347470" cy="620679"/>
          </a:xfrm>
          <a:prstGeom prst="rect">
            <a:avLst/>
          </a:prstGeom>
          <a:noFill/>
        </p:spPr>
      </p:pic>
      <p:pic>
        <p:nvPicPr>
          <p:cNvPr id="19" name="Picture 2" descr="C:\Users\dolphin\Desktop\31 10 2017\super_tucano_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938270" y="333090"/>
            <a:ext cx="1347470" cy="620679"/>
          </a:xfrm>
          <a:prstGeom prst="rect">
            <a:avLst/>
          </a:prstGeom>
          <a:noFill/>
        </p:spPr>
      </p:pic>
      <p:pic>
        <p:nvPicPr>
          <p:cNvPr id="51204" name="Picture 4" descr="نتيجة بحث الصور عن ‪rocket png‬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344471">
            <a:off x="3904312" y="1326401"/>
            <a:ext cx="897786" cy="491987"/>
          </a:xfrm>
          <a:prstGeom prst="rect">
            <a:avLst/>
          </a:prstGeom>
          <a:noFill/>
        </p:spPr>
      </p:pic>
      <p:pic>
        <p:nvPicPr>
          <p:cNvPr id="51206" name="Picture 6" descr="نتيجة بحث الصور عن ‪mk82 png‬‏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3727524">
            <a:off x="-3648107" y="547666"/>
            <a:ext cx="646930" cy="485197"/>
          </a:xfrm>
          <a:prstGeom prst="rect">
            <a:avLst/>
          </a:prstGeom>
          <a:noFill/>
        </p:spPr>
      </p:pic>
      <p:pic>
        <p:nvPicPr>
          <p:cNvPr id="51208" name="Picture 8" descr="نتيجة بحث الصور عن ‪animated explosion png‬‏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87255" y="4802438"/>
            <a:ext cx="1917065" cy="1635509"/>
          </a:xfrm>
          <a:prstGeom prst="rect">
            <a:avLst/>
          </a:prstGeom>
          <a:noFill/>
        </p:spPr>
      </p:pic>
      <p:pic>
        <p:nvPicPr>
          <p:cNvPr id="24" name="Picture 8" descr="نتيجة بحث الصور عن ‪animated explosion png‬‏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063303" y="3810000"/>
            <a:ext cx="3572719" cy="304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348177" y="1308100"/>
            <a:ext cx="3104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Pilot can laze for himself and for his wingman 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07407E-6 L 0.38854 0.0666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00" y="33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77556E-17 L 0.35938 0.0481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0" y="24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0.34792 0.0333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00" y="1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7 -0.04467 L 0.53281 0.57986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00" y="31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433 0.02662 C 0.53086 0.08727 0.69766 0.14815 0.83086 0.26088 C 0.96394 0.37384 1.06342 0.53889 1.16302 0.7044 " pathEditMode="relative" rAng="0" ptsTypes="aaA">
                                      <p:cBhvr>
                                        <p:cTn id="39" dur="20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00" y="3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3"/>
          <p:cNvGrpSpPr/>
          <p:nvPr/>
        </p:nvGrpSpPr>
        <p:grpSpPr>
          <a:xfrm>
            <a:off x="4858176" y="746461"/>
            <a:ext cx="9271417" cy="3618708"/>
            <a:chOff x="5617814" y="1471928"/>
            <a:chExt cx="9791595" cy="2023401"/>
          </a:xfrm>
          <a:blipFill>
            <a:blip r:embed="rId2"/>
            <a:stretch>
              <a:fillRect/>
            </a:stretch>
          </a:blipFill>
        </p:grpSpPr>
        <p:sp>
          <p:nvSpPr>
            <p:cNvPr id="29" name="Rounded Rectangle 28"/>
            <p:cNvSpPr/>
            <p:nvPr/>
          </p:nvSpPr>
          <p:spPr bwMode="auto">
            <a:xfrm rot="19078356">
              <a:off x="5706370" y="1471928"/>
              <a:ext cx="5702533" cy="461507"/>
            </a:xfrm>
            <a:prstGeom prst="roundRect">
              <a:avLst>
                <a:gd name="adj" fmla="val 50000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cs typeface="Arabic Transparent" pitchFamily="2" charset="0"/>
              </a:endParaRPr>
            </a:p>
          </p:txBody>
        </p:sp>
        <p:sp>
          <p:nvSpPr>
            <p:cNvPr id="30" name="Rounded Rectangle 29"/>
            <p:cNvSpPr/>
            <p:nvPr/>
          </p:nvSpPr>
          <p:spPr bwMode="auto">
            <a:xfrm rot="19078356">
              <a:off x="5786105" y="2449953"/>
              <a:ext cx="9623304" cy="461507"/>
            </a:xfrm>
            <a:prstGeom prst="roundRect">
              <a:avLst>
                <a:gd name="adj" fmla="val 50000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cs typeface="Arabic Transparent" pitchFamily="2" charset="0"/>
              </a:endParaRPr>
            </a:p>
          </p:txBody>
        </p:sp>
        <p:sp>
          <p:nvSpPr>
            <p:cNvPr id="31" name="Rounded Rectangle 30"/>
            <p:cNvSpPr/>
            <p:nvPr/>
          </p:nvSpPr>
          <p:spPr bwMode="auto">
            <a:xfrm rot="19078356">
              <a:off x="5617814" y="1889236"/>
              <a:ext cx="8263633" cy="461507"/>
            </a:xfrm>
            <a:prstGeom prst="roundRect">
              <a:avLst>
                <a:gd name="adj" fmla="val 50000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cs typeface="Arabic Transparent" pitchFamily="2" charset="0"/>
              </a:endParaRPr>
            </a:p>
          </p:txBody>
        </p:sp>
        <p:sp>
          <p:nvSpPr>
            <p:cNvPr id="32" name="Rounded Rectangle 31"/>
            <p:cNvSpPr/>
            <p:nvPr/>
          </p:nvSpPr>
          <p:spPr bwMode="auto">
            <a:xfrm rot="19078356">
              <a:off x="8181131" y="3033822"/>
              <a:ext cx="6380659" cy="461507"/>
            </a:xfrm>
            <a:prstGeom prst="roundRect">
              <a:avLst>
                <a:gd name="adj" fmla="val 50000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cs typeface="Arabic Transparent" pitchFamily="2" charset="0"/>
              </a:endParaRPr>
            </a:p>
          </p:txBody>
        </p:sp>
      </p:grpSp>
      <p:pic>
        <p:nvPicPr>
          <p:cNvPr id="1027" name="Picture 3" descr="C:\Users\dolphin\Desktop\air force insigni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93168" y="4874821"/>
            <a:ext cx="1690999" cy="1626177"/>
          </a:xfrm>
          <a:prstGeom prst="rect">
            <a:avLst/>
          </a:prstGeom>
          <a:noFill/>
        </p:spPr>
      </p:pic>
      <p:pic>
        <p:nvPicPr>
          <p:cNvPr id="1028" name="Picture 4" descr="C:\Users\dolphin\Desktop\army 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65100"/>
            <a:ext cx="901700" cy="836618"/>
          </a:xfrm>
          <a:prstGeom prst="rect">
            <a:avLst/>
          </a:prstGeom>
          <a:noFill/>
        </p:spPr>
      </p:pic>
      <p:pic>
        <p:nvPicPr>
          <p:cNvPr id="22529" name="Picture 1" descr="C:\Users\dolphin\Desktop\170302-F-XX000-0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7155" y="300880"/>
            <a:ext cx="749745" cy="740520"/>
          </a:xfrm>
          <a:prstGeom prst="rect">
            <a:avLst/>
          </a:prstGeom>
          <a:noFill/>
        </p:spPr>
      </p:pic>
      <p:sp>
        <p:nvSpPr>
          <p:cNvPr id="11" name="Content Placeholder 4"/>
          <p:cNvSpPr txBox="1">
            <a:spLocks/>
          </p:cNvSpPr>
          <p:nvPr/>
        </p:nvSpPr>
        <p:spPr>
          <a:xfrm>
            <a:off x="533400" y="1173481"/>
            <a:ext cx="10795000" cy="4597082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Procurement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Specifications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Operational Capabilities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Munitions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4000" b="1" kern="0" dirty="0" smtClean="0"/>
              <a:t>Challenges</a:t>
            </a:r>
            <a:endParaRPr kumimoji="0" lang="en-US" sz="4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42243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b="1" dirty="0" smtClean="0">
                <a:solidFill>
                  <a:schemeClr val="bg1"/>
                </a:solidFill>
              </a:rPr>
              <a:t>Challenges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6760" y="1386841"/>
            <a:ext cx="9601200" cy="4617720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Night and IFR Incapability at Home Base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14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C:\Users\dolphin\Desktop\31 10 2017\leb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054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No </a:t>
            </a:r>
            <a:r>
              <a:rPr lang="en-US" dirty="0" err="1" smtClean="0">
                <a:solidFill>
                  <a:srgbClr val="FF0000"/>
                </a:solidFill>
              </a:rPr>
              <a:t>Navaids</a:t>
            </a:r>
            <a:r>
              <a:rPr lang="en-US" dirty="0" smtClean="0">
                <a:solidFill>
                  <a:srgbClr val="FF0000"/>
                </a:solidFill>
              </a:rPr>
              <a:t> or Airfield Lighting in home base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18/10/2017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1st LT H.SAFA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Challenges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6760" y="1386841"/>
            <a:ext cx="9601200" cy="4617720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Night and IFR Incapability at Home Base</a:t>
            </a:r>
          </a:p>
          <a:p>
            <a:r>
              <a:rPr lang="en-US" sz="4400" dirty="0" smtClean="0">
                <a:solidFill>
                  <a:schemeClr val="bg1"/>
                </a:solidFill>
              </a:rPr>
              <a:t>Urgent Need to establish a parallel Taxiway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14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996441" y="859482"/>
          <a:ext cx="8925560" cy="5862027"/>
        </p:xfrm>
        <a:graphic>
          <a:graphicData uri="http://schemas.openxmlformats.org/drawingml/2006/table">
            <a:tbl>
              <a:tblPr/>
              <a:tblGrid>
                <a:gridCol w="1549712"/>
                <a:gridCol w="2275527"/>
                <a:gridCol w="1451630"/>
                <a:gridCol w="1451630"/>
                <a:gridCol w="2197061"/>
              </a:tblGrid>
              <a:tr h="1962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CASE</a:t>
                      </a:r>
                      <a:endParaRPr lang="en-US" sz="105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Type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Content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$ Total Estimated Cost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771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LE-D-SAH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Air Crafts procurement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Font typeface="Arial" pitchFamily="34" charset="0"/>
                        <a:buNone/>
                      </a:pPr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6 A/C A-29</a:t>
                      </a:r>
                      <a:br>
                        <a:rPr lang="en-US" sz="9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</a:br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1 spare engine</a:t>
                      </a:r>
                      <a:br>
                        <a:rPr lang="en-US" sz="9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</a:br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Cartridges</a:t>
                      </a:r>
                      <a:br>
                        <a:rPr lang="en-US" sz="9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</a:br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Radios</a:t>
                      </a:r>
                      <a:br>
                        <a:rPr lang="en-US" sz="9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</a:br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GPS</a:t>
                      </a:r>
                      <a:br>
                        <a:rPr lang="en-US" sz="9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</a:br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Turrets</a:t>
                      </a:r>
                      <a:br>
                        <a:rPr lang="en-US" sz="9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</a:br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A/C components</a:t>
                      </a:r>
                      <a:br>
                        <a:rPr lang="en-US" sz="9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</a:br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Support Equipment</a:t>
                      </a:r>
                      <a:br>
                        <a:rPr lang="en-US" sz="9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</a:br>
                      <a:r>
                        <a:rPr lang="en-US" sz="90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/>
                      </a:r>
                      <a:br>
                        <a:rPr lang="en-US" sz="90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</a:br>
                      <a:endParaRPr lang="en-US" sz="9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Font typeface="Arial" pitchFamily="34" charset="0"/>
                        <a:buNone/>
                      </a:pPr>
                      <a:r>
                        <a:rPr lang="en-US" sz="9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Alternate Mission Equipment</a:t>
                      </a:r>
                    </a:p>
                    <a:p>
                      <a:pPr algn="ctr" fontAlgn="ctr">
                        <a:buFont typeface="Arial" pitchFamily="34" charset="0"/>
                        <a:buNone/>
                      </a:pPr>
                      <a:r>
                        <a:rPr lang="en-US" sz="9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publications</a:t>
                      </a:r>
                      <a:br>
                        <a:rPr lang="en-US" sz="9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</a:br>
                      <a:r>
                        <a:rPr lang="en-US" sz="9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Pilots Flying gears</a:t>
                      </a:r>
                      <a:br>
                        <a:rPr lang="en-US" sz="9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</a:br>
                      <a:r>
                        <a:rPr lang="en-US" sz="9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PMEL</a:t>
                      </a:r>
                      <a:br>
                        <a:rPr lang="en-US" sz="9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</a:br>
                      <a:r>
                        <a:rPr lang="en-US" sz="9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Service Support</a:t>
                      </a:r>
                      <a:br>
                        <a:rPr lang="en-US" sz="9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</a:br>
                      <a:r>
                        <a:rPr lang="en-US" sz="105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Modifications</a:t>
                      </a:r>
                      <a:r>
                        <a:rPr lang="en-US" sz="9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/>
                      </a:r>
                      <a:br>
                        <a:rPr lang="en-US" sz="9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</a:br>
                      <a:r>
                        <a:rPr lang="en-US" sz="9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Ferry</a:t>
                      </a:r>
                      <a:br>
                        <a:rPr lang="en-US" sz="9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</a:br>
                      <a:r>
                        <a:rPr lang="en-US" sz="9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Training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204,479,297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53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LE-B-WBX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Munitions </a:t>
                      </a:r>
                      <a:endParaRPr lang="en-US" sz="105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0.50 cal.</a:t>
                      </a:r>
                      <a:br>
                        <a:rPr lang="en-US" sz="105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</a:br>
                      <a:r>
                        <a:rPr lang="en-US" sz="105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2.75 inch rockets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3,099,154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15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LE-D-AAB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Munitions  </a:t>
                      </a:r>
                      <a:endParaRPr lang="en-US" sz="105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BOMB GP BLU-III B/B 500 LB</a:t>
                      </a:r>
                      <a:br>
                        <a:rPr lang="en-US" sz="105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</a:br>
                      <a:r>
                        <a:rPr lang="en-US" sz="105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 2.75 inch rockets</a:t>
                      </a:r>
                      <a:br>
                        <a:rPr lang="en-US" sz="105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</a:br>
                      <a:r>
                        <a:rPr lang="en-US" sz="105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 Flares</a:t>
                      </a:r>
                      <a:br>
                        <a:rPr lang="en-US" sz="105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</a:br>
                      <a:r>
                        <a:rPr lang="en-US" sz="105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 Bombs for Practice</a:t>
                      </a:r>
                      <a:br>
                        <a:rPr lang="en-US" sz="105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</a:br>
                      <a:r>
                        <a:rPr lang="en-US" sz="105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 </a:t>
                      </a:r>
                      <a:r>
                        <a:rPr lang="en-US" sz="105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Cartridges</a:t>
                      </a:r>
                      <a:r>
                        <a:rPr lang="en-US" sz="105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/>
                      </a:r>
                      <a:br>
                        <a:rPr lang="en-US" sz="105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</a:br>
                      <a:r>
                        <a:rPr lang="en-US" sz="105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 </a:t>
                      </a:r>
                      <a:r>
                        <a:rPr lang="en-US" sz="105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Munitions </a:t>
                      </a:r>
                      <a:r>
                        <a:rPr lang="en-US" sz="105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Training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10,609,630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06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LE-D-QAD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Sustainment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Spares</a:t>
                      </a:r>
                      <a:br>
                        <a:rPr lang="en-US" sz="105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</a:br>
                      <a:r>
                        <a:rPr lang="en-US" sz="105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Support Equipment</a:t>
                      </a:r>
                      <a:br>
                        <a:rPr lang="en-US" sz="105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</a:br>
                      <a:r>
                        <a:rPr lang="en-US" sz="105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R&amp;R</a:t>
                      </a:r>
                      <a:br>
                        <a:rPr lang="en-US" sz="105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</a:br>
                      <a:r>
                        <a:rPr lang="en-US" sz="105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FSR</a:t>
                      </a:r>
                      <a:br>
                        <a:rPr lang="en-US" sz="105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</a:br>
                      <a:r>
                        <a:rPr lang="en-US" sz="105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Training</a:t>
                      </a:r>
                      <a:br>
                        <a:rPr lang="en-US" sz="105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</a:br>
                      <a:r>
                        <a:rPr lang="en-US" sz="105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Software</a:t>
                      </a:r>
                      <a:br>
                        <a:rPr lang="en-US" sz="105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</a:br>
                      <a:r>
                        <a:rPr lang="en-US" sz="105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Cartridges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9,536,940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53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LE-P-AAB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Munitions</a:t>
                      </a:r>
                      <a:endParaRPr lang="en-US" sz="105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APKWS</a:t>
                      </a:r>
                      <a:br>
                        <a:rPr lang="en-US" sz="105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</a:br>
                      <a:r>
                        <a:rPr lang="en-US" sz="105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Training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7,147,623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2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LE-D-TFT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Training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Flight Training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5,000,000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LE-D-TNF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Training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Maintenance Training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750,000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268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$</a:t>
                      </a:r>
                      <a:r>
                        <a:rPr lang="en-US" sz="28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Total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6102" marR="6102" marT="61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240,622,644</a:t>
                      </a:r>
                    </a:p>
                  </a:txBody>
                  <a:tcPr marL="6102" marR="6102" marT="61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633849" y="665018"/>
            <a:ext cx="3301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781993" y="0"/>
            <a:ext cx="59614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Procurement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C:\Users\dolphin\Desktop\31 10 2017\leb3.jpg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0547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820400" cy="1325563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URGENT NEED TO ESTABLISH A PARALLEL TAXIWAY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18/10/2017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1st LT H.SAFA</a:t>
            </a:r>
            <a:endParaRPr lang="en-US"/>
          </a:p>
        </p:txBody>
      </p:sp>
      <p:sp>
        <p:nvSpPr>
          <p:cNvPr id="6" name="Rectangle 5"/>
          <p:cNvSpPr/>
          <p:nvPr/>
        </p:nvSpPr>
        <p:spPr>
          <a:xfrm rot="-120000" flipV="1">
            <a:off x="813009" y="4787840"/>
            <a:ext cx="9916259" cy="1553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85800" y="1965960"/>
            <a:ext cx="597408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</a:rPr>
              <a:t>Consequences:</a:t>
            </a:r>
          </a:p>
          <a:p>
            <a:pPr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FF0000"/>
                </a:solidFill>
              </a:rPr>
              <a:t>Mission Planning is performed with additional reserve fuel in case of a mishap on the main runway</a:t>
            </a:r>
          </a:p>
          <a:p>
            <a:pPr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FF0000"/>
                </a:solidFill>
              </a:rPr>
              <a:t>Reduced endurance and playtime over target</a:t>
            </a:r>
          </a:p>
          <a:p>
            <a:pPr>
              <a:buFont typeface="Arial" pitchFamily="34" charset="0"/>
              <a:buChar char="•"/>
            </a:pP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>
                <a:solidFill>
                  <a:schemeClr val="bg1"/>
                </a:solidFill>
              </a:rPr>
              <a:t>Challenges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6760" y="1386841"/>
            <a:ext cx="9601200" cy="4617720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Night and IFR Incapability at Home Base</a:t>
            </a:r>
          </a:p>
          <a:p>
            <a:r>
              <a:rPr lang="en-US" sz="4400" dirty="0" smtClean="0">
                <a:solidFill>
                  <a:schemeClr val="bg1"/>
                </a:solidFill>
              </a:rPr>
              <a:t>Urgent Need to establish a parallel Taxiway</a:t>
            </a:r>
          </a:p>
          <a:p>
            <a:r>
              <a:rPr lang="en-US" sz="4400" dirty="0" smtClean="0">
                <a:solidFill>
                  <a:schemeClr val="bg1"/>
                </a:solidFill>
              </a:rPr>
              <a:t> Find an alternative to the road crossing the runway</a:t>
            </a:r>
          </a:p>
          <a:p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14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C:\Users\dolphin\Desktop\31 10 2017\leb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05474" name="Title 1"/>
          <p:cNvSpPr>
            <a:spLocks noGrp="1"/>
          </p:cNvSpPr>
          <p:nvPr>
            <p:ph type="title"/>
          </p:nvPr>
        </p:nvSpPr>
        <p:spPr>
          <a:xfrm>
            <a:off x="0" y="685165"/>
            <a:ext cx="12192000" cy="132556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sz="4900" b="1" dirty="0" smtClean="0">
                <a:solidFill>
                  <a:srgbClr val="FF0000"/>
                </a:solidFill>
              </a:rPr>
              <a:t>Find an Alternative to The Runway- crossing  Road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18/10/2017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1st LT H.SAFA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99160" y="1722120"/>
            <a:ext cx="5638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b="1" dirty="0" smtClean="0">
                <a:solidFill>
                  <a:srgbClr val="FF0000"/>
                </a:solidFill>
              </a:rPr>
              <a:t>Road is very essential and connects both villages</a:t>
            </a:r>
          </a:p>
          <a:p>
            <a:pPr>
              <a:buFont typeface="Arial" pitchFamily="34" charset="0"/>
              <a:buChar char="•"/>
            </a:pPr>
            <a:r>
              <a:rPr lang="en-US" sz="3200" b="1" dirty="0" smtClean="0">
                <a:solidFill>
                  <a:srgbClr val="FF0000"/>
                </a:solidFill>
              </a:rPr>
              <a:t>Preplanned road around the runway</a:t>
            </a:r>
          </a:p>
          <a:p>
            <a:pPr>
              <a:buFont typeface="Arial" pitchFamily="34" charset="0"/>
              <a:buChar char="•"/>
            </a:pPr>
            <a:r>
              <a:rPr lang="en-US" sz="3200" b="1" dirty="0" smtClean="0">
                <a:solidFill>
                  <a:srgbClr val="FF0000"/>
                </a:solidFill>
              </a:rPr>
              <a:t>Consequences:</a:t>
            </a:r>
          </a:p>
          <a:p>
            <a:pPr lvl="1">
              <a:buFont typeface="Wingdings" pitchFamily="2" charset="2"/>
              <a:buChar char="ü"/>
            </a:pPr>
            <a:r>
              <a:rPr lang="en-US" sz="3200" b="1" dirty="0" smtClean="0">
                <a:solidFill>
                  <a:srgbClr val="FF0000"/>
                </a:solidFill>
              </a:rPr>
              <a:t>A huge Safety Compromise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-120000" flipV="1">
            <a:off x="745780" y="5663966"/>
            <a:ext cx="5811944" cy="15786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Block Arc 8"/>
          <p:cNvSpPr/>
          <p:nvPr/>
        </p:nvSpPr>
        <p:spPr>
          <a:xfrm rot="16488224">
            <a:off x="348201" y="5158504"/>
            <a:ext cx="924561" cy="573116"/>
          </a:xfrm>
          <a:prstGeom prst="blockArc">
            <a:avLst>
              <a:gd name="adj1" fmla="val 10766454"/>
              <a:gd name="adj2" fmla="val 0"/>
              <a:gd name="adj3" fmla="val 25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669280" y="4800600"/>
            <a:ext cx="731520" cy="64008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-120000" flipV="1">
            <a:off x="761228" y="4883344"/>
            <a:ext cx="4744730" cy="1646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>
                <a:solidFill>
                  <a:schemeClr val="bg1"/>
                </a:solidFill>
              </a:rPr>
              <a:t>Challenges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6760" y="1386841"/>
            <a:ext cx="9601200" cy="4617720"/>
          </a:xfrm>
        </p:spPr>
        <p:txBody>
          <a:bodyPr>
            <a:normAutofit fontScale="92500" lnSpcReduction="20000"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Night and IFR Incapability at Home Base</a:t>
            </a:r>
          </a:p>
          <a:p>
            <a:r>
              <a:rPr lang="en-US" sz="4400" dirty="0" smtClean="0">
                <a:solidFill>
                  <a:schemeClr val="bg1"/>
                </a:solidFill>
              </a:rPr>
              <a:t>Urgent Need to establish a parallel Taxiway</a:t>
            </a:r>
          </a:p>
          <a:p>
            <a:r>
              <a:rPr lang="en-US" sz="4400" dirty="0" smtClean="0">
                <a:solidFill>
                  <a:schemeClr val="bg1"/>
                </a:solidFill>
              </a:rPr>
              <a:t> Find an alternative to the road crossing the runway</a:t>
            </a:r>
          </a:p>
          <a:p>
            <a:r>
              <a:rPr lang="en-US" sz="4400" dirty="0" smtClean="0">
                <a:solidFill>
                  <a:schemeClr val="bg1"/>
                </a:solidFill>
              </a:rPr>
              <a:t>Procure APKWS that are tested in November and expected to arrive in May 2018</a:t>
            </a:r>
          </a:p>
          <a:p>
            <a:r>
              <a:rPr lang="en-US" sz="4400" dirty="0" smtClean="0">
                <a:solidFill>
                  <a:schemeClr val="bg1"/>
                </a:solidFill>
              </a:rPr>
              <a:t>Double the LAF Air force Capability by Procuring 6 additional A29 Super Tucanos</a:t>
            </a:r>
          </a:p>
          <a:p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142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</a:rPr>
              <a:t>Acknowledgements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bg1"/>
                </a:solidFill>
              </a:rPr>
              <a:t>General Joseph Aoun LAF Commander and Staff</a:t>
            </a:r>
          </a:p>
          <a:p>
            <a:r>
              <a:rPr lang="en-US" sz="4400" dirty="0" smtClean="0">
                <a:solidFill>
                  <a:schemeClr val="bg1"/>
                </a:solidFill>
              </a:rPr>
              <a:t>General Harrigian AFCENT Commander</a:t>
            </a:r>
          </a:p>
          <a:p>
            <a:r>
              <a:rPr lang="en-US" sz="4400" dirty="0" smtClean="0">
                <a:solidFill>
                  <a:schemeClr val="bg1"/>
                </a:solidFill>
              </a:rPr>
              <a:t>US Ambassador Ms Richards and her staff especially ODC</a:t>
            </a:r>
          </a:p>
          <a:p>
            <a:r>
              <a:rPr lang="en-US" sz="4400" dirty="0" smtClean="0">
                <a:solidFill>
                  <a:schemeClr val="bg1"/>
                </a:solidFill>
              </a:rPr>
              <a:t>Everybody who is attending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3"/>
          <p:cNvGrpSpPr/>
          <p:nvPr/>
        </p:nvGrpSpPr>
        <p:grpSpPr>
          <a:xfrm>
            <a:off x="4858176" y="746461"/>
            <a:ext cx="9271417" cy="3618708"/>
            <a:chOff x="5617814" y="1471928"/>
            <a:chExt cx="9791595" cy="2023401"/>
          </a:xfrm>
          <a:blipFill>
            <a:blip r:embed="rId2"/>
            <a:stretch>
              <a:fillRect/>
            </a:stretch>
          </a:blipFill>
        </p:grpSpPr>
        <p:sp>
          <p:nvSpPr>
            <p:cNvPr id="29" name="Rounded Rectangle 28"/>
            <p:cNvSpPr/>
            <p:nvPr/>
          </p:nvSpPr>
          <p:spPr bwMode="auto">
            <a:xfrm rot="19078356">
              <a:off x="5706370" y="1471928"/>
              <a:ext cx="5702533" cy="461507"/>
            </a:xfrm>
            <a:prstGeom prst="roundRect">
              <a:avLst>
                <a:gd name="adj" fmla="val 50000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cs typeface="Arabic Transparent" pitchFamily="2" charset="0"/>
              </a:endParaRPr>
            </a:p>
          </p:txBody>
        </p:sp>
        <p:sp>
          <p:nvSpPr>
            <p:cNvPr id="30" name="Rounded Rectangle 29"/>
            <p:cNvSpPr/>
            <p:nvPr/>
          </p:nvSpPr>
          <p:spPr bwMode="auto">
            <a:xfrm rot="19078356">
              <a:off x="5786105" y="2449953"/>
              <a:ext cx="9623304" cy="461507"/>
            </a:xfrm>
            <a:prstGeom prst="roundRect">
              <a:avLst>
                <a:gd name="adj" fmla="val 50000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cs typeface="Arabic Transparent" pitchFamily="2" charset="0"/>
              </a:endParaRPr>
            </a:p>
          </p:txBody>
        </p:sp>
        <p:sp>
          <p:nvSpPr>
            <p:cNvPr id="31" name="Rounded Rectangle 30"/>
            <p:cNvSpPr/>
            <p:nvPr/>
          </p:nvSpPr>
          <p:spPr bwMode="auto">
            <a:xfrm rot="19078356">
              <a:off x="5617814" y="1889236"/>
              <a:ext cx="8263633" cy="461507"/>
            </a:xfrm>
            <a:prstGeom prst="roundRect">
              <a:avLst>
                <a:gd name="adj" fmla="val 50000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cs typeface="Arabic Transparent" pitchFamily="2" charset="0"/>
              </a:endParaRPr>
            </a:p>
          </p:txBody>
        </p:sp>
        <p:sp>
          <p:nvSpPr>
            <p:cNvPr id="32" name="Rounded Rectangle 31"/>
            <p:cNvSpPr/>
            <p:nvPr/>
          </p:nvSpPr>
          <p:spPr bwMode="auto">
            <a:xfrm rot="19078356">
              <a:off x="8181131" y="3033822"/>
              <a:ext cx="6380659" cy="461507"/>
            </a:xfrm>
            <a:prstGeom prst="roundRect">
              <a:avLst>
                <a:gd name="adj" fmla="val 50000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cs typeface="Arabic Transparent" pitchFamily="2" charset="0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199678" y="2539961"/>
            <a:ext cx="5832822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extrusionClr>
                <a:schemeClr val="tx1"/>
              </a:extrusionClr>
            </a:sp3d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+mj-lt"/>
                <a:cs typeface="Complex" pitchFamily="2" charset="0"/>
              </a:rPr>
              <a:t>THANK  YOU </a:t>
            </a:r>
          </a:p>
          <a:p>
            <a:pPr algn="ctr"/>
            <a:endParaRPr lang="en-US" sz="54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+mj-lt"/>
              <a:cs typeface="Complex" pitchFamily="2" charset="0"/>
            </a:endParaRPr>
          </a:p>
          <a:p>
            <a:pPr algn="ctr"/>
            <a:r>
              <a:rPr lang="en-US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+mj-lt"/>
                <a:cs typeface="Complex" pitchFamily="2" charset="0"/>
              </a:rPr>
              <a:t>WELCOME to</a:t>
            </a:r>
          </a:p>
          <a:p>
            <a:pPr algn="ctr"/>
            <a:r>
              <a:rPr lang="en-US" sz="5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j-lt"/>
                <a:cs typeface="Complex" pitchFamily="2" charset="0"/>
              </a:rPr>
              <a:t>The LAF Air Force</a:t>
            </a:r>
            <a:endParaRPr lang="en-US" sz="5400" b="1" cap="none" spc="0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+mj-lt"/>
              <a:cs typeface="Complex" pitchFamily="2" charset="0"/>
            </a:endParaRPr>
          </a:p>
        </p:txBody>
      </p:sp>
      <p:pic>
        <p:nvPicPr>
          <p:cNvPr id="1027" name="Picture 3" descr="C:\Users\dolphin\Desktop\air force insigni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93168" y="4874821"/>
            <a:ext cx="1690999" cy="1626177"/>
          </a:xfrm>
          <a:prstGeom prst="rect">
            <a:avLst/>
          </a:prstGeom>
          <a:noFill/>
        </p:spPr>
      </p:pic>
      <p:pic>
        <p:nvPicPr>
          <p:cNvPr id="1028" name="Picture 4" descr="C:\Users\dolphin\Desktop\army 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3914" y="413904"/>
            <a:ext cx="2164918" cy="2008661"/>
          </a:xfrm>
          <a:prstGeom prst="rect">
            <a:avLst/>
          </a:prstGeom>
          <a:noFill/>
        </p:spPr>
      </p:pic>
      <p:pic>
        <p:nvPicPr>
          <p:cNvPr id="22529" name="Picture 1" descr="C:\Users\dolphin\Desktop\170302-F-XX000-0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36966" y="559163"/>
            <a:ext cx="1876301" cy="1853216"/>
          </a:xfrm>
          <a:prstGeom prst="rect">
            <a:avLst/>
          </a:prstGeom>
          <a:noFill/>
        </p:spPr>
      </p:pic>
      <p:pic>
        <p:nvPicPr>
          <p:cNvPr id="11" name="Picture 14" descr="superio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15184">
            <a:off x="1979501" y="7087885"/>
            <a:ext cx="975781" cy="74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4" descr="superio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34078">
            <a:off x="3991181" y="7087885"/>
            <a:ext cx="975781" cy="74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042243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045E-16 L 0.79766 -1.23125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00" y="-616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045E-16 L 0.7737 -1.25324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700" y="-62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 Management Reviews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98500" y="1879599"/>
          <a:ext cx="9588501" cy="42933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96167"/>
                <a:gridCol w="3196167"/>
                <a:gridCol w="3196167"/>
              </a:tblGrid>
              <a:tr h="858679">
                <a:tc>
                  <a:txBody>
                    <a:bodyPr/>
                    <a:lstStyle/>
                    <a:p>
                      <a:r>
                        <a:rPr lang="en-US" dirty="0" smtClean="0"/>
                        <a:t>#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Location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Date</a:t>
                      </a:r>
                      <a:endParaRPr lang="en-US" dirty="0"/>
                    </a:p>
                  </a:txBody>
                  <a:tcPr/>
                </a:tc>
              </a:tr>
              <a:tr h="858679">
                <a:tc>
                  <a:txBody>
                    <a:bodyPr/>
                    <a:lstStyle/>
                    <a:p>
                      <a:r>
                        <a:rPr lang="en-US" dirty="0" smtClean="0"/>
                        <a:t>PMR#1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Nicosia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11-15 April 2016</a:t>
                      </a:r>
                    </a:p>
                  </a:txBody>
                  <a:tcPr marL="7620" marR="7620" marT="7620" marB="0" anchor="b"/>
                </a:tc>
              </a:tr>
              <a:tr h="8586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PMR#2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Jacksonville FL.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07-10 November 2016</a:t>
                      </a:r>
                    </a:p>
                  </a:txBody>
                  <a:tcPr marL="7620" marR="7620" marT="7620" marB="0" anchor="b"/>
                </a:tc>
              </a:tr>
              <a:tr h="8586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PMR#3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Savannah GA.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22-26 May 2017</a:t>
                      </a:r>
                    </a:p>
                  </a:txBody>
                  <a:tcPr marL="7620" marR="7620" marT="7620" marB="0" anchor="b"/>
                </a:tc>
              </a:tr>
              <a:tr h="8586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PMR#4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Valdosta GA.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30-31 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August 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2017</a:t>
                      </a:r>
                    </a:p>
                  </a:txBody>
                  <a:tcPr marL="7620" marR="7620" marT="7620" marB="0" anchor="b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3"/>
          <p:cNvGrpSpPr/>
          <p:nvPr/>
        </p:nvGrpSpPr>
        <p:grpSpPr>
          <a:xfrm>
            <a:off x="4858176" y="746461"/>
            <a:ext cx="9271417" cy="3618708"/>
            <a:chOff x="5617814" y="1471928"/>
            <a:chExt cx="9791595" cy="2023401"/>
          </a:xfrm>
          <a:blipFill>
            <a:blip r:embed="rId2"/>
            <a:stretch>
              <a:fillRect/>
            </a:stretch>
          </a:blipFill>
        </p:grpSpPr>
        <p:sp>
          <p:nvSpPr>
            <p:cNvPr id="29" name="Rounded Rectangle 28"/>
            <p:cNvSpPr/>
            <p:nvPr/>
          </p:nvSpPr>
          <p:spPr bwMode="auto">
            <a:xfrm rot="19078356">
              <a:off x="5706370" y="1471928"/>
              <a:ext cx="5702533" cy="461507"/>
            </a:xfrm>
            <a:prstGeom prst="roundRect">
              <a:avLst>
                <a:gd name="adj" fmla="val 50000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cs typeface="Arabic Transparent" pitchFamily="2" charset="0"/>
              </a:endParaRPr>
            </a:p>
          </p:txBody>
        </p:sp>
        <p:sp>
          <p:nvSpPr>
            <p:cNvPr id="30" name="Rounded Rectangle 29"/>
            <p:cNvSpPr/>
            <p:nvPr/>
          </p:nvSpPr>
          <p:spPr bwMode="auto">
            <a:xfrm rot="19078356">
              <a:off x="5786105" y="2449953"/>
              <a:ext cx="9623304" cy="461507"/>
            </a:xfrm>
            <a:prstGeom prst="roundRect">
              <a:avLst>
                <a:gd name="adj" fmla="val 50000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cs typeface="Arabic Transparent" pitchFamily="2" charset="0"/>
              </a:endParaRPr>
            </a:p>
          </p:txBody>
        </p:sp>
        <p:sp>
          <p:nvSpPr>
            <p:cNvPr id="31" name="Rounded Rectangle 30"/>
            <p:cNvSpPr/>
            <p:nvPr/>
          </p:nvSpPr>
          <p:spPr bwMode="auto">
            <a:xfrm rot="19078356">
              <a:off x="5617814" y="1889236"/>
              <a:ext cx="8263633" cy="461507"/>
            </a:xfrm>
            <a:prstGeom prst="roundRect">
              <a:avLst>
                <a:gd name="adj" fmla="val 50000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cs typeface="Arabic Transparent" pitchFamily="2" charset="0"/>
              </a:endParaRPr>
            </a:p>
          </p:txBody>
        </p:sp>
        <p:sp>
          <p:nvSpPr>
            <p:cNvPr id="32" name="Rounded Rectangle 31"/>
            <p:cNvSpPr/>
            <p:nvPr/>
          </p:nvSpPr>
          <p:spPr bwMode="auto">
            <a:xfrm rot="19078356">
              <a:off x="8181131" y="3033822"/>
              <a:ext cx="6380659" cy="461507"/>
            </a:xfrm>
            <a:prstGeom prst="roundRect">
              <a:avLst>
                <a:gd name="adj" fmla="val 50000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cs typeface="Arabic Transparent" pitchFamily="2" charset="0"/>
              </a:endParaRPr>
            </a:p>
          </p:txBody>
        </p:sp>
      </p:grpSp>
      <p:pic>
        <p:nvPicPr>
          <p:cNvPr id="1027" name="Picture 3" descr="C:\Users\dolphin\Desktop\air force insigni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93168" y="4874821"/>
            <a:ext cx="1690999" cy="1626177"/>
          </a:xfrm>
          <a:prstGeom prst="rect">
            <a:avLst/>
          </a:prstGeom>
          <a:noFill/>
        </p:spPr>
      </p:pic>
      <p:pic>
        <p:nvPicPr>
          <p:cNvPr id="1028" name="Picture 4" descr="C:\Users\dolphin\Desktop\army 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65100"/>
            <a:ext cx="901700" cy="836618"/>
          </a:xfrm>
          <a:prstGeom prst="rect">
            <a:avLst/>
          </a:prstGeom>
          <a:noFill/>
        </p:spPr>
      </p:pic>
      <p:pic>
        <p:nvPicPr>
          <p:cNvPr id="22529" name="Picture 1" descr="C:\Users\dolphin\Desktop\170302-F-XX000-0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7155" y="300880"/>
            <a:ext cx="749745" cy="740520"/>
          </a:xfrm>
          <a:prstGeom prst="rect">
            <a:avLst/>
          </a:prstGeom>
          <a:noFill/>
        </p:spPr>
      </p:pic>
      <p:sp>
        <p:nvSpPr>
          <p:cNvPr id="11" name="Content Placeholder 4"/>
          <p:cNvSpPr txBox="1">
            <a:spLocks/>
          </p:cNvSpPr>
          <p:nvPr/>
        </p:nvSpPr>
        <p:spPr>
          <a:xfrm>
            <a:off x="746760" y="1325881"/>
            <a:ext cx="10581640" cy="4444682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5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Procurement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5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Specifications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42243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941" y="1698172"/>
            <a:ext cx="6647394" cy="393428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239185" y="446087"/>
            <a:ext cx="8026400" cy="5041901"/>
            <a:chOff x="113" y="281"/>
            <a:chExt cx="3792" cy="3176"/>
          </a:xfrm>
        </p:grpSpPr>
        <p:sp>
          <p:nvSpPr>
            <p:cNvPr id="6148" name="Rectangle 4"/>
            <p:cNvSpPr>
              <a:spLocks noChangeArrowheads="1"/>
            </p:cNvSpPr>
            <p:nvPr/>
          </p:nvSpPr>
          <p:spPr bwMode="auto">
            <a:xfrm>
              <a:off x="249" y="896"/>
              <a:ext cx="1465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9pPr>
            </a:lstStyle>
            <a:p>
              <a:pPr algn="l" eaLnBrk="1" hangingPunct="1"/>
              <a:r>
                <a:rPr lang="pt-BR" altLang="en-US" sz="2000" b="1" dirty="0">
                  <a:solidFill>
                    <a:schemeClr val="bg1"/>
                  </a:solidFill>
                </a:rPr>
                <a:t>GENERAL CONFIGURATION:</a:t>
              </a:r>
            </a:p>
          </p:txBody>
        </p:sp>
        <p:sp>
          <p:nvSpPr>
            <p:cNvPr id="6149" name="Rectangle 5"/>
            <p:cNvSpPr>
              <a:spLocks noChangeArrowheads="1"/>
            </p:cNvSpPr>
            <p:nvPr/>
          </p:nvSpPr>
          <p:spPr bwMode="auto">
            <a:xfrm>
              <a:off x="113" y="3224"/>
              <a:ext cx="288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9pPr>
            </a:lstStyle>
            <a:p>
              <a:pPr algn="l" eaLnBrk="1" hangingPunct="1"/>
              <a:r>
                <a:rPr lang="pt-BR" altLang="en-US" sz="1800" b="1" dirty="0" smtClean="0"/>
                <a:t>.</a:t>
              </a:r>
              <a:endParaRPr lang="pt-BR" altLang="en-US" sz="1800" b="1" dirty="0"/>
            </a:p>
          </p:txBody>
        </p:sp>
        <p:sp>
          <p:nvSpPr>
            <p:cNvPr id="6150" name="Rectangle 9"/>
            <p:cNvSpPr>
              <a:spLocks noChangeArrowheads="1"/>
            </p:cNvSpPr>
            <p:nvPr/>
          </p:nvSpPr>
          <p:spPr bwMode="auto">
            <a:xfrm>
              <a:off x="2107" y="281"/>
              <a:ext cx="179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9pPr>
            </a:lstStyle>
            <a:p>
              <a:pPr algn="l" eaLnBrk="1" hangingPunct="1"/>
              <a:r>
                <a:rPr lang="pt-BR" altLang="en-US" sz="3200" b="1" dirty="0">
                  <a:solidFill>
                    <a:schemeClr val="bg1"/>
                  </a:solidFill>
                </a:rPr>
                <a:t>AIRCRAFT OVERVIEW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973777" y="1852552"/>
            <a:ext cx="364572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altLang="en-US" sz="2800" b="1" dirty="0" smtClean="0">
                <a:solidFill>
                  <a:schemeClr val="bg1"/>
                </a:solidFill>
              </a:rPr>
              <a:t>Low-wing</a:t>
            </a:r>
          </a:p>
          <a:p>
            <a:pPr>
              <a:buFont typeface="Arial" pitchFamily="34" charset="0"/>
              <a:buChar char="•"/>
            </a:pPr>
            <a:r>
              <a:rPr lang="pt-BR" altLang="en-US" sz="2800" b="1" dirty="0" smtClean="0">
                <a:solidFill>
                  <a:schemeClr val="bg1"/>
                </a:solidFill>
              </a:rPr>
              <a:t>Single-Turboprop engine</a:t>
            </a:r>
          </a:p>
          <a:p>
            <a:pPr>
              <a:buFont typeface="Arial" pitchFamily="34" charset="0"/>
              <a:buChar char="•"/>
            </a:pPr>
            <a:r>
              <a:rPr lang="pt-BR" altLang="en-US" sz="2800" b="1" dirty="0" smtClean="0">
                <a:solidFill>
                  <a:schemeClr val="bg1"/>
                </a:solidFill>
              </a:rPr>
              <a:t>Pressurized cabin up to 5 psid.</a:t>
            </a:r>
          </a:p>
          <a:p>
            <a:pPr>
              <a:buFont typeface="Arial" pitchFamily="34" charset="0"/>
              <a:buChar char="•"/>
            </a:pPr>
            <a:r>
              <a:rPr lang="pt-BR" altLang="en-US" sz="2800" b="1" dirty="0" smtClean="0">
                <a:solidFill>
                  <a:schemeClr val="bg1"/>
                </a:solidFill>
              </a:rPr>
              <a:t>Two pilots in tandem-seats configuration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7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ChangeArrowheads="1"/>
          </p:cNvSpPr>
          <p:nvPr/>
        </p:nvSpPr>
        <p:spPr bwMode="auto">
          <a:xfrm>
            <a:off x="4678179" y="357222"/>
            <a:ext cx="270894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defRPr sz="1400">
                <a:solidFill>
                  <a:srgbClr val="003366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400">
                <a:solidFill>
                  <a:srgbClr val="003366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400">
                <a:solidFill>
                  <a:srgbClr val="003366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400">
                <a:solidFill>
                  <a:srgbClr val="003366"/>
                </a:solidFill>
                <a:latin typeface="Arial Narrow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3366"/>
                </a:solidFill>
                <a:latin typeface="Arial Narrow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3366"/>
                </a:solidFill>
                <a:latin typeface="Arial Narrow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3366"/>
                </a:solidFill>
                <a:latin typeface="Arial Narrow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3366"/>
                </a:solidFill>
                <a:latin typeface="Arial Narrow" pitchFamily="34" charset="0"/>
              </a:defRPr>
            </a:lvl9pPr>
          </a:lstStyle>
          <a:p>
            <a:pPr algn="l" eaLnBrk="1" hangingPunct="1"/>
            <a:r>
              <a:rPr lang="pt-BR" altLang="en-US" sz="2000" b="1" dirty="0"/>
              <a:t>EXTERNAL DIMENSIONS</a:t>
            </a:r>
          </a:p>
        </p:txBody>
      </p:sp>
      <p:sp>
        <p:nvSpPr>
          <p:cNvPr id="10243" name="Text Box 2"/>
          <p:cNvSpPr txBox="1">
            <a:spLocks noChangeArrowheads="1"/>
          </p:cNvSpPr>
          <p:nvPr/>
        </p:nvSpPr>
        <p:spPr bwMode="auto">
          <a:xfrm>
            <a:off x="-48684" y="1600200"/>
            <a:ext cx="1219411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defRPr sz="1400">
                <a:solidFill>
                  <a:srgbClr val="003366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400">
                <a:solidFill>
                  <a:srgbClr val="003366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400">
                <a:solidFill>
                  <a:srgbClr val="003366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400">
                <a:solidFill>
                  <a:srgbClr val="003366"/>
                </a:solidFill>
                <a:latin typeface="Arial Narrow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3366"/>
                </a:solidFill>
                <a:latin typeface="Arial Narrow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3366"/>
                </a:solidFill>
                <a:latin typeface="Arial Narrow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3366"/>
                </a:solidFill>
                <a:latin typeface="Arial Narrow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3366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200">
              <a:solidFill>
                <a:schemeClr val="tx1"/>
              </a:solidFill>
              <a:latin typeface="Arial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3051" y="1262532"/>
            <a:ext cx="5575408" cy="1606770"/>
            <a:chOff x="1261533" y="2019300"/>
            <a:chExt cx="9522885" cy="3533120"/>
          </a:xfrm>
        </p:grpSpPr>
        <p:pic>
          <p:nvPicPr>
            <p:cNvPr id="10244" name="Picture 32" descr="frontal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1533" y="2019300"/>
              <a:ext cx="9508067" cy="2476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45" name="Line 33"/>
            <p:cNvSpPr>
              <a:spLocks noChangeShapeType="1"/>
            </p:cNvSpPr>
            <p:nvPr/>
          </p:nvSpPr>
          <p:spPr bwMode="auto">
            <a:xfrm>
              <a:off x="6661151" y="5191125"/>
              <a:ext cx="4123267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6" name="Text Box 34"/>
            <p:cNvSpPr txBox="1">
              <a:spLocks noChangeArrowheads="1"/>
            </p:cNvSpPr>
            <p:nvPr/>
          </p:nvSpPr>
          <p:spPr bwMode="auto">
            <a:xfrm>
              <a:off x="5590117" y="5029200"/>
              <a:ext cx="120226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defTabSz="7620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1pPr>
              <a:lvl2pPr marL="742950" indent="-285750" defTabSz="7620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2pPr>
              <a:lvl3pPr marL="1143000" indent="-228600" defTabSz="7620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3pPr>
              <a:lvl4pPr marL="1600200" indent="-228600" defTabSz="7620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4pPr>
              <a:lvl5pPr marL="2057400" indent="-228600" defTabSz="7620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5pPr>
              <a:lvl6pPr marL="2514600" indent="-228600" algn="ctr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6pPr>
              <a:lvl7pPr marL="2971800" indent="-228600" algn="ctr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7pPr>
              <a:lvl8pPr marL="3429000" indent="-228600" algn="ctr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8pPr>
              <a:lvl9pPr marL="3886200" indent="-228600" algn="ctr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pt-BR" altLang="en-US" dirty="0">
                  <a:solidFill>
                    <a:schemeClr val="tx1"/>
                  </a:solidFill>
                  <a:latin typeface="Arial" charset="0"/>
                </a:rPr>
                <a:t>11,14 </a:t>
              </a:r>
              <a:r>
                <a:rPr lang="pt-BR" altLang="en-US" dirty="0" smtClean="0">
                  <a:solidFill>
                    <a:schemeClr val="tx1"/>
                  </a:solidFill>
                  <a:latin typeface="Arial" charset="0"/>
                </a:rPr>
                <a:t>m 36’6”</a:t>
              </a:r>
              <a:endParaRPr lang="pt-BR" altLang="en-US" dirty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0247" name="Line 35"/>
            <p:cNvSpPr>
              <a:spLocks noChangeShapeType="1"/>
            </p:cNvSpPr>
            <p:nvPr/>
          </p:nvSpPr>
          <p:spPr bwMode="auto">
            <a:xfrm flipH="1">
              <a:off x="1350434" y="5191125"/>
              <a:ext cx="4220633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8" name="Line 36"/>
            <p:cNvSpPr>
              <a:spLocks noChangeShapeType="1"/>
            </p:cNvSpPr>
            <p:nvPr/>
          </p:nvSpPr>
          <p:spPr bwMode="auto">
            <a:xfrm>
              <a:off x="4470400" y="4451350"/>
              <a:ext cx="0" cy="47625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9" name="Line 37"/>
            <p:cNvSpPr>
              <a:spLocks noChangeShapeType="1"/>
            </p:cNvSpPr>
            <p:nvPr/>
          </p:nvSpPr>
          <p:spPr bwMode="auto">
            <a:xfrm>
              <a:off x="7655984" y="4464050"/>
              <a:ext cx="0" cy="47625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0" name="Line 38"/>
            <p:cNvSpPr>
              <a:spLocks noChangeShapeType="1"/>
            </p:cNvSpPr>
            <p:nvPr/>
          </p:nvSpPr>
          <p:spPr bwMode="auto">
            <a:xfrm>
              <a:off x="6559552" y="4778375"/>
              <a:ext cx="1085849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1" name="Text Box 39"/>
            <p:cNvSpPr txBox="1">
              <a:spLocks noChangeArrowheads="1"/>
            </p:cNvSpPr>
            <p:nvPr/>
          </p:nvSpPr>
          <p:spPr bwMode="auto">
            <a:xfrm>
              <a:off x="5617634" y="4614863"/>
              <a:ext cx="103716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defTabSz="7620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1pPr>
              <a:lvl2pPr marL="742950" indent="-285750" defTabSz="7620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2pPr>
              <a:lvl3pPr marL="1143000" indent="-228600" defTabSz="7620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3pPr>
              <a:lvl4pPr marL="1600200" indent="-228600" defTabSz="7620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4pPr>
              <a:lvl5pPr marL="2057400" indent="-228600" defTabSz="7620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5pPr>
              <a:lvl6pPr marL="2514600" indent="-228600" algn="ctr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6pPr>
              <a:lvl7pPr marL="2971800" indent="-228600" algn="ctr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7pPr>
              <a:lvl8pPr marL="3429000" indent="-228600" algn="ctr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8pPr>
              <a:lvl9pPr marL="3886200" indent="-228600" algn="ctr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pt-BR" altLang="en-US" dirty="0">
                  <a:solidFill>
                    <a:schemeClr val="tx1"/>
                  </a:solidFill>
                  <a:latin typeface="Arial" charset="0"/>
                </a:rPr>
                <a:t>3,77 </a:t>
              </a:r>
              <a:r>
                <a:rPr lang="pt-BR" altLang="en-US" dirty="0" smtClean="0">
                  <a:solidFill>
                    <a:schemeClr val="tx1"/>
                  </a:solidFill>
                  <a:latin typeface="Arial" charset="0"/>
                </a:rPr>
                <a:t>m 12’4”</a:t>
              </a:r>
              <a:endParaRPr lang="pt-BR" altLang="en-US" dirty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0252" name="Line 40"/>
            <p:cNvSpPr>
              <a:spLocks noChangeShapeType="1"/>
            </p:cNvSpPr>
            <p:nvPr/>
          </p:nvSpPr>
          <p:spPr bwMode="auto">
            <a:xfrm flipH="1">
              <a:off x="4487334" y="4778375"/>
              <a:ext cx="1155700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8" name="Line 46"/>
            <p:cNvSpPr>
              <a:spLocks noChangeShapeType="1"/>
            </p:cNvSpPr>
            <p:nvPr/>
          </p:nvSpPr>
          <p:spPr bwMode="auto">
            <a:xfrm>
              <a:off x="1331384" y="3387726"/>
              <a:ext cx="0" cy="1928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9" name="Line 47"/>
            <p:cNvSpPr>
              <a:spLocks noChangeShapeType="1"/>
            </p:cNvSpPr>
            <p:nvPr/>
          </p:nvSpPr>
          <p:spPr bwMode="auto">
            <a:xfrm>
              <a:off x="10782300" y="3387726"/>
              <a:ext cx="0" cy="1928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933853" y="1245403"/>
            <a:ext cx="6161618" cy="1971919"/>
            <a:chOff x="2006601" y="2616201"/>
            <a:chExt cx="8985250" cy="2757488"/>
          </a:xfrm>
        </p:grpSpPr>
        <p:pic>
          <p:nvPicPr>
            <p:cNvPr id="17" name="Picture 1079" descr="lateral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6601" y="2617788"/>
              <a:ext cx="7336367" cy="1914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Line 1080"/>
            <p:cNvSpPr>
              <a:spLocks noChangeShapeType="1"/>
            </p:cNvSpPr>
            <p:nvPr/>
          </p:nvSpPr>
          <p:spPr bwMode="auto">
            <a:xfrm>
              <a:off x="2023533" y="3783014"/>
              <a:ext cx="0" cy="1590675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1081"/>
            <p:cNvSpPr>
              <a:spLocks noChangeShapeType="1"/>
            </p:cNvSpPr>
            <p:nvPr/>
          </p:nvSpPr>
          <p:spPr bwMode="auto">
            <a:xfrm>
              <a:off x="9304867" y="3757614"/>
              <a:ext cx="0" cy="1590675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1082"/>
            <p:cNvSpPr>
              <a:spLocks noChangeShapeType="1"/>
            </p:cNvSpPr>
            <p:nvPr/>
          </p:nvSpPr>
          <p:spPr bwMode="auto">
            <a:xfrm>
              <a:off x="6182784" y="5159375"/>
              <a:ext cx="3105149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 Box 1083"/>
            <p:cNvSpPr txBox="1">
              <a:spLocks noChangeArrowheads="1"/>
            </p:cNvSpPr>
            <p:nvPr/>
          </p:nvSpPr>
          <p:spPr bwMode="auto">
            <a:xfrm>
              <a:off x="5099051" y="4972050"/>
              <a:ext cx="151553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defTabSz="7620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1pPr>
              <a:lvl2pPr marL="742950" indent="-285750" defTabSz="7620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2pPr>
              <a:lvl3pPr marL="1143000" indent="-228600" defTabSz="7620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3pPr>
              <a:lvl4pPr marL="1600200" indent="-228600" defTabSz="7620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4pPr>
              <a:lvl5pPr marL="2057400" indent="-228600" defTabSz="7620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5pPr>
              <a:lvl6pPr marL="2514600" indent="-228600" algn="ctr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6pPr>
              <a:lvl7pPr marL="2971800" indent="-228600" algn="ctr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7pPr>
              <a:lvl8pPr marL="3429000" indent="-228600" algn="ctr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8pPr>
              <a:lvl9pPr marL="3886200" indent="-228600" algn="ctr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pt-BR" altLang="en-US" dirty="0">
                  <a:solidFill>
                    <a:schemeClr val="tx1"/>
                  </a:solidFill>
                  <a:latin typeface="Arial" charset="0"/>
                </a:rPr>
                <a:t>11,38 </a:t>
              </a:r>
              <a:r>
                <a:rPr lang="pt-BR" altLang="en-US" dirty="0" smtClean="0">
                  <a:solidFill>
                    <a:schemeClr val="tx1"/>
                  </a:solidFill>
                  <a:latin typeface="Arial" charset="0"/>
                </a:rPr>
                <a:t>m 37’4”</a:t>
              </a:r>
              <a:endParaRPr lang="pt-BR" altLang="en-US" dirty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2" name="Line 1084"/>
            <p:cNvSpPr>
              <a:spLocks noChangeShapeType="1"/>
            </p:cNvSpPr>
            <p:nvPr/>
          </p:nvSpPr>
          <p:spPr bwMode="auto">
            <a:xfrm flipH="1">
              <a:off x="2040467" y="5146675"/>
              <a:ext cx="3092451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1085"/>
            <p:cNvSpPr>
              <a:spLocks noChangeShapeType="1"/>
            </p:cNvSpPr>
            <p:nvPr/>
          </p:nvSpPr>
          <p:spPr bwMode="auto">
            <a:xfrm>
              <a:off x="2722033" y="4421188"/>
              <a:ext cx="0" cy="53816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1087"/>
            <p:cNvSpPr>
              <a:spLocks noChangeShapeType="1"/>
            </p:cNvSpPr>
            <p:nvPr/>
          </p:nvSpPr>
          <p:spPr bwMode="auto">
            <a:xfrm>
              <a:off x="4178300" y="4746625"/>
              <a:ext cx="651933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 Box 1088"/>
            <p:cNvSpPr txBox="1">
              <a:spLocks noChangeArrowheads="1"/>
            </p:cNvSpPr>
            <p:nvPr/>
          </p:nvSpPr>
          <p:spPr bwMode="auto">
            <a:xfrm>
              <a:off x="3293534" y="4595813"/>
              <a:ext cx="107103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defTabSz="7620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1pPr>
              <a:lvl2pPr marL="742950" indent="-285750" defTabSz="7620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2pPr>
              <a:lvl3pPr marL="1143000" indent="-228600" defTabSz="7620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3pPr>
              <a:lvl4pPr marL="1600200" indent="-228600" defTabSz="7620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4pPr>
              <a:lvl5pPr marL="2057400" indent="-228600" defTabSz="7620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5pPr>
              <a:lvl6pPr marL="2514600" indent="-228600" algn="ctr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6pPr>
              <a:lvl7pPr marL="2971800" indent="-228600" algn="ctr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7pPr>
              <a:lvl8pPr marL="3429000" indent="-228600" algn="ctr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8pPr>
              <a:lvl9pPr marL="3886200" indent="-228600" algn="ctr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pt-BR" altLang="en-US" dirty="0">
                  <a:solidFill>
                    <a:schemeClr val="tx1"/>
                  </a:solidFill>
                  <a:latin typeface="Arial" charset="0"/>
                </a:rPr>
                <a:t>3,36 </a:t>
              </a:r>
              <a:r>
                <a:rPr lang="pt-BR" altLang="en-US" dirty="0" smtClean="0">
                  <a:solidFill>
                    <a:schemeClr val="tx1"/>
                  </a:solidFill>
                  <a:latin typeface="Arial" charset="0"/>
                </a:rPr>
                <a:t>m 11.0’</a:t>
              </a:r>
              <a:endParaRPr lang="pt-BR" altLang="en-US" dirty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6" name="Line 1089"/>
            <p:cNvSpPr>
              <a:spLocks noChangeShapeType="1"/>
            </p:cNvSpPr>
            <p:nvPr/>
          </p:nvSpPr>
          <p:spPr bwMode="auto">
            <a:xfrm flipH="1">
              <a:off x="2741084" y="4759325"/>
              <a:ext cx="584200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1090"/>
            <p:cNvSpPr>
              <a:spLocks noChangeShapeType="1"/>
            </p:cNvSpPr>
            <p:nvPr/>
          </p:nvSpPr>
          <p:spPr bwMode="auto">
            <a:xfrm>
              <a:off x="4510618" y="4508500"/>
              <a:ext cx="5846233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1091"/>
            <p:cNvSpPr>
              <a:spLocks noChangeShapeType="1"/>
            </p:cNvSpPr>
            <p:nvPr/>
          </p:nvSpPr>
          <p:spPr bwMode="auto">
            <a:xfrm flipV="1">
              <a:off x="10039351" y="2616201"/>
              <a:ext cx="0" cy="790575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1092"/>
            <p:cNvSpPr>
              <a:spLocks noChangeShapeType="1"/>
            </p:cNvSpPr>
            <p:nvPr/>
          </p:nvSpPr>
          <p:spPr bwMode="auto">
            <a:xfrm rot="10786138" flipV="1">
              <a:off x="10039351" y="3870325"/>
              <a:ext cx="0" cy="62865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 Box 1093"/>
            <p:cNvSpPr txBox="1">
              <a:spLocks noChangeArrowheads="1"/>
            </p:cNvSpPr>
            <p:nvPr/>
          </p:nvSpPr>
          <p:spPr bwMode="auto">
            <a:xfrm>
              <a:off x="9728200" y="3448050"/>
              <a:ext cx="126365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defTabSz="7620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1pPr>
              <a:lvl2pPr marL="742950" indent="-285750" defTabSz="7620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2pPr>
              <a:lvl3pPr marL="1143000" indent="-228600" defTabSz="7620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3pPr>
              <a:lvl4pPr marL="1600200" indent="-228600" defTabSz="7620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4pPr>
              <a:lvl5pPr marL="2057400" indent="-228600" defTabSz="7620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5pPr>
              <a:lvl6pPr marL="2514600" indent="-228600" algn="ctr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6pPr>
              <a:lvl7pPr marL="2971800" indent="-228600" algn="ctr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7pPr>
              <a:lvl8pPr marL="3429000" indent="-228600" algn="ctr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8pPr>
              <a:lvl9pPr marL="3886200" indent="-228600" algn="ctr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pt-BR" altLang="en-US" dirty="0">
                  <a:solidFill>
                    <a:schemeClr val="tx1"/>
                  </a:solidFill>
                  <a:latin typeface="Arial" charset="0"/>
                </a:rPr>
                <a:t>3,97 </a:t>
              </a:r>
              <a:r>
                <a:rPr lang="pt-BR" altLang="en-US" dirty="0" smtClean="0">
                  <a:solidFill>
                    <a:schemeClr val="tx1"/>
                  </a:solidFill>
                  <a:latin typeface="Arial" charset="0"/>
                </a:rPr>
                <a:t>m 13.0’</a:t>
              </a:r>
              <a:endParaRPr lang="pt-BR" altLang="en-US" dirty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31" name="Line 1094"/>
            <p:cNvSpPr>
              <a:spLocks noChangeShapeType="1"/>
            </p:cNvSpPr>
            <p:nvPr/>
          </p:nvSpPr>
          <p:spPr bwMode="auto">
            <a:xfrm>
              <a:off x="9072033" y="2617788"/>
              <a:ext cx="1238251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729787" y="3389586"/>
            <a:ext cx="4140366" cy="2847701"/>
            <a:chOff x="3761319" y="1512888"/>
            <a:chExt cx="5503332" cy="4724399"/>
          </a:xfrm>
        </p:grpSpPr>
        <p:pic>
          <p:nvPicPr>
            <p:cNvPr id="33" name="Picture 14" descr="superio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1319" y="2057400"/>
              <a:ext cx="5503332" cy="417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Line 15"/>
            <p:cNvSpPr>
              <a:spLocks noChangeShapeType="1"/>
            </p:cNvSpPr>
            <p:nvPr/>
          </p:nvSpPr>
          <p:spPr bwMode="auto">
            <a:xfrm>
              <a:off x="5346700" y="1525588"/>
              <a:ext cx="0" cy="95250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16"/>
            <p:cNvSpPr>
              <a:spLocks noChangeShapeType="1"/>
            </p:cNvSpPr>
            <p:nvPr/>
          </p:nvSpPr>
          <p:spPr bwMode="auto">
            <a:xfrm>
              <a:off x="7668684" y="1512888"/>
              <a:ext cx="0" cy="95250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Line 17"/>
            <p:cNvSpPr>
              <a:spLocks noChangeShapeType="1"/>
            </p:cNvSpPr>
            <p:nvPr/>
          </p:nvSpPr>
          <p:spPr bwMode="auto">
            <a:xfrm>
              <a:off x="6980767" y="1781175"/>
              <a:ext cx="668867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Line 18"/>
            <p:cNvSpPr>
              <a:spLocks noChangeShapeType="1"/>
            </p:cNvSpPr>
            <p:nvPr/>
          </p:nvSpPr>
          <p:spPr bwMode="auto">
            <a:xfrm flipH="1">
              <a:off x="5365751" y="1781175"/>
              <a:ext cx="651933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Text Box 19"/>
            <p:cNvSpPr txBox="1">
              <a:spLocks noChangeArrowheads="1"/>
            </p:cNvSpPr>
            <p:nvPr/>
          </p:nvSpPr>
          <p:spPr bwMode="auto">
            <a:xfrm>
              <a:off x="6034618" y="1630363"/>
              <a:ext cx="105198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defTabSz="7620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1pPr>
              <a:lvl2pPr marL="742950" indent="-285750" defTabSz="7620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2pPr>
              <a:lvl3pPr marL="1143000" indent="-228600" defTabSz="7620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3pPr>
              <a:lvl4pPr marL="1600200" indent="-228600" defTabSz="7620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4pPr>
              <a:lvl5pPr marL="2057400" indent="-228600" defTabSz="762000" eaLnBrk="0" hangingPunct="0"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5pPr>
              <a:lvl6pPr marL="2514600" indent="-228600" algn="ctr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6pPr>
              <a:lvl7pPr marL="2971800" indent="-228600" algn="ctr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7pPr>
              <a:lvl8pPr marL="3429000" indent="-228600" algn="ctr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8pPr>
              <a:lvl9pPr marL="3886200" indent="-228600" algn="ctr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3366"/>
                  </a:solidFill>
                  <a:latin typeface="Arial Narrow" pitchFamily="34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pt-BR" altLang="en-US" dirty="0">
                  <a:solidFill>
                    <a:schemeClr val="tx1"/>
                  </a:solidFill>
                  <a:latin typeface="Arial" charset="0"/>
                </a:rPr>
                <a:t>4,68 </a:t>
              </a:r>
              <a:r>
                <a:rPr lang="pt-BR" altLang="en-US" dirty="0" smtClean="0">
                  <a:solidFill>
                    <a:schemeClr val="tx1"/>
                  </a:solidFill>
                  <a:latin typeface="Arial" charset="0"/>
                </a:rPr>
                <a:t>m 15’4”</a:t>
              </a:r>
              <a:endParaRPr lang="pt-BR" altLang="en-US" dirty="0">
                <a:solidFill>
                  <a:schemeClr val="tx1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4961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ChangeArrowheads="1"/>
          </p:cNvSpPr>
          <p:nvPr/>
        </p:nvSpPr>
        <p:spPr bwMode="auto">
          <a:xfrm>
            <a:off x="594785" y="1050926"/>
            <a:ext cx="270894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defRPr sz="1400">
                <a:solidFill>
                  <a:srgbClr val="003366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400">
                <a:solidFill>
                  <a:srgbClr val="003366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400">
                <a:solidFill>
                  <a:srgbClr val="003366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400">
                <a:solidFill>
                  <a:srgbClr val="003366"/>
                </a:solidFill>
                <a:latin typeface="Arial Narrow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3366"/>
                </a:solidFill>
                <a:latin typeface="Arial Narrow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3366"/>
                </a:solidFill>
                <a:latin typeface="Arial Narrow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3366"/>
                </a:solidFill>
                <a:latin typeface="Arial Narrow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3366"/>
                </a:solidFill>
                <a:latin typeface="Arial Narrow" pitchFamily="34" charset="0"/>
              </a:defRPr>
            </a:lvl9pPr>
          </a:lstStyle>
          <a:p>
            <a:pPr algn="l" eaLnBrk="1" hangingPunct="1"/>
            <a:r>
              <a:rPr lang="pt-BR" altLang="en-US" sz="2000" b="1"/>
              <a:t>EXTERNAL DIMENSIONS</a:t>
            </a:r>
          </a:p>
        </p:txBody>
      </p:sp>
      <p:sp>
        <p:nvSpPr>
          <p:cNvPr id="10243" name="Text Box 2"/>
          <p:cNvSpPr txBox="1">
            <a:spLocks noChangeArrowheads="1"/>
          </p:cNvSpPr>
          <p:nvPr/>
        </p:nvSpPr>
        <p:spPr bwMode="auto">
          <a:xfrm>
            <a:off x="-48684" y="1600200"/>
            <a:ext cx="1219411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defRPr sz="1400">
                <a:solidFill>
                  <a:srgbClr val="003366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400">
                <a:solidFill>
                  <a:srgbClr val="003366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400">
                <a:solidFill>
                  <a:srgbClr val="003366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400">
                <a:solidFill>
                  <a:srgbClr val="003366"/>
                </a:solidFill>
                <a:latin typeface="Arial Narrow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3366"/>
                </a:solidFill>
                <a:latin typeface="Arial Narrow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3366"/>
                </a:solidFill>
                <a:latin typeface="Arial Narrow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3366"/>
                </a:solidFill>
                <a:latin typeface="Arial Narrow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3366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20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10244" name="Picture 32" descr="front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533" y="2019300"/>
            <a:ext cx="9508067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Line 33"/>
          <p:cNvSpPr>
            <a:spLocks noChangeShapeType="1"/>
          </p:cNvSpPr>
          <p:nvPr/>
        </p:nvSpPr>
        <p:spPr bwMode="auto">
          <a:xfrm>
            <a:off x="6661151" y="5191125"/>
            <a:ext cx="4123267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6" name="Text Box 34"/>
          <p:cNvSpPr txBox="1">
            <a:spLocks noChangeArrowheads="1"/>
          </p:cNvSpPr>
          <p:nvPr/>
        </p:nvSpPr>
        <p:spPr bwMode="auto">
          <a:xfrm>
            <a:off x="5590117" y="5029200"/>
            <a:ext cx="12022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defTabSz="762000" eaLnBrk="0" hangingPunct="0">
              <a:defRPr sz="1400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defTabSz="762000" eaLnBrk="0" hangingPunct="0">
              <a:defRPr sz="1400">
                <a:solidFill>
                  <a:srgbClr val="003366"/>
                </a:solidFill>
                <a:latin typeface="Arial Narrow" pitchFamily="34" charset="0"/>
              </a:defRPr>
            </a:lvl2pPr>
            <a:lvl3pPr marL="1143000" indent="-228600" defTabSz="762000" eaLnBrk="0" hangingPunct="0">
              <a:defRPr sz="1400">
                <a:solidFill>
                  <a:srgbClr val="003366"/>
                </a:solidFill>
                <a:latin typeface="Arial Narrow" pitchFamily="34" charset="0"/>
              </a:defRPr>
            </a:lvl3pPr>
            <a:lvl4pPr marL="1600200" indent="-228600" defTabSz="762000" eaLnBrk="0" hangingPunct="0">
              <a:defRPr sz="1400">
                <a:solidFill>
                  <a:srgbClr val="003366"/>
                </a:solidFill>
                <a:latin typeface="Arial Narrow" pitchFamily="34" charset="0"/>
              </a:defRPr>
            </a:lvl4pPr>
            <a:lvl5pPr marL="2057400" indent="-228600" defTabSz="762000" eaLnBrk="0" hangingPunct="0">
              <a:defRPr sz="1400">
                <a:solidFill>
                  <a:srgbClr val="003366"/>
                </a:solidFill>
                <a:latin typeface="Arial Narrow" pitchFamily="34" charset="0"/>
              </a:defRPr>
            </a:lvl5pPr>
            <a:lvl6pPr marL="25146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3366"/>
                </a:solidFill>
                <a:latin typeface="Arial Narrow" pitchFamily="34" charset="0"/>
              </a:defRPr>
            </a:lvl6pPr>
            <a:lvl7pPr marL="29718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3366"/>
                </a:solidFill>
                <a:latin typeface="Arial Narrow" pitchFamily="34" charset="0"/>
              </a:defRPr>
            </a:lvl7pPr>
            <a:lvl8pPr marL="34290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3366"/>
                </a:solidFill>
                <a:latin typeface="Arial Narrow" pitchFamily="34" charset="0"/>
              </a:defRPr>
            </a:lvl8pPr>
            <a:lvl9pPr marL="38862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3366"/>
                </a:solidFill>
                <a:latin typeface="Arial Narrow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pt-BR" altLang="en-US" dirty="0">
                <a:solidFill>
                  <a:schemeClr val="tx1"/>
                </a:solidFill>
                <a:latin typeface="Arial" charset="0"/>
              </a:rPr>
              <a:t>11,14 </a:t>
            </a:r>
            <a:r>
              <a:rPr lang="pt-BR" altLang="en-US" dirty="0" smtClean="0">
                <a:solidFill>
                  <a:schemeClr val="tx1"/>
                </a:solidFill>
                <a:latin typeface="Arial" charset="0"/>
              </a:rPr>
              <a:t>m 36’6”</a:t>
            </a:r>
            <a:endParaRPr lang="pt-BR" altLang="en-US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247" name="Line 35"/>
          <p:cNvSpPr>
            <a:spLocks noChangeShapeType="1"/>
          </p:cNvSpPr>
          <p:nvPr/>
        </p:nvSpPr>
        <p:spPr bwMode="auto">
          <a:xfrm flipH="1">
            <a:off x="1350434" y="5191125"/>
            <a:ext cx="4220633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8" name="Line 36"/>
          <p:cNvSpPr>
            <a:spLocks noChangeShapeType="1"/>
          </p:cNvSpPr>
          <p:nvPr/>
        </p:nvSpPr>
        <p:spPr bwMode="auto">
          <a:xfrm>
            <a:off x="4470400" y="4451350"/>
            <a:ext cx="0" cy="47625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9" name="Line 37"/>
          <p:cNvSpPr>
            <a:spLocks noChangeShapeType="1"/>
          </p:cNvSpPr>
          <p:nvPr/>
        </p:nvSpPr>
        <p:spPr bwMode="auto">
          <a:xfrm>
            <a:off x="7655984" y="4464050"/>
            <a:ext cx="0" cy="47625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0" name="Line 38"/>
          <p:cNvSpPr>
            <a:spLocks noChangeShapeType="1"/>
          </p:cNvSpPr>
          <p:nvPr/>
        </p:nvSpPr>
        <p:spPr bwMode="auto">
          <a:xfrm>
            <a:off x="6559552" y="4778375"/>
            <a:ext cx="1085849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1" name="Text Box 39"/>
          <p:cNvSpPr txBox="1">
            <a:spLocks noChangeArrowheads="1"/>
          </p:cNvSpPr>
          <p:nvPr/>
        </p:nvSpPr>
        <p:spPr bwMode="auto">
          <a:xfrm>
            <a:off x="5617634" y="4614863"/>
            <a:ext cx="10371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defTabSz="762000" eaLnBrk="0" hangingPunct="0">
              <a:defRPr sz="1400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defTabSz="762000" eaLnBrk="0" hangingPunct="0">
              <a:defRPr sz="1400">
                <a:solidFill>
                  <a:srgbClr val="003366"/>
                </a:solidFill>
                <a:latin typeface="Arial Narrow" pitchFamily="34" charset="0"/>
              </a:defRPr>
            </a:lvl2pPr>
            <a:lvl3pPr marL="1143000" indent="-228600" defTabSz="762000" eaLnBrk="0" hangingPunct="0">
              <a:defRPr sz="1400">
                <a:solidFill>
                  <a:srgbClr val="003366"/>
                </a:solidFill>
                <a:latin typeface="Arial Narrow" pitchFamily="34" charset="0"/>
              </a:defRPr>
            </a:lvl3pPr>
            <a:lvl4pPr marL="1600200" indent="-228600" defTabSz="762000" eaLnBrk="0" hangingPunct="0">
              <a:defRPr sz="1400">
                <a:solidFill>
                  <a:srgbClr val="003366"/>
                </a:solidFill>
                <a:latin typeface="Arial Narrow" pitchFamily="34" charset="0"/>
              </a:defRPr>
            </a:lvl4pPr>
            <a:lvl5pPr marL="2057400" indent="-228600" defTabSz="762000" eaLnBrk="0" hangingPunct="0">
              <a:defRPr sz="1400">
                <a:solidFill>
                  <a:srgbClr val="003366"/>
                </a:solidFill>
                <a:latin typeface="Arial Narrow" pitchFamily="34" charset="0"/>
              </a:defRPr>
            </a:lvl5pPr>
            <a:lvl6pPr marL="25146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3366"/>
                </a:solidFill>
                <a:latin typeface="Arial Narrow" pitchFamily="34" charset="0"/>
              </a:defRPr>
            </a:lvl6pPr>
            <a:lvl7pPr marL="29718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3366"/>
                </a:solidFill>
                <a:latin typeface="Arial Narrow" pitchFamily="34" charset="0"/>
              </a:defRPr>
            </a:lvl7pPr>
            <a:lvl8pPr marL="34290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3366"/>
                </a:solidFill>
                <a:latin typeface="Arial Narrow" pitchFamily="34" charset="0"/>
              </a:defRPr>
            </a:lvl8pPr>
            <a:lvl9pPr marL="38862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3366"/>
                </a:solidFill>
                <a:latin typeface="Arial Narrow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pt-BR" altLang="en-US" dirty="0">
                <a:solidFill>
                  <a:schemeClr val="tx1"/>
                </a:solidFill>
                <a:latin typeface="Arial" charset="0"/>
              </a:rPr>
              <a:t>3,77 </a:t>
            </a:r>
            <a:r>
              <a:rPr lang="pt-BR" altLang="en-US" dirty="0" smtClean="0">
                <a:solidFill>
                  <a:schemeClr val="tx1"/>
                </a:solidFill>
                <a:latin typeface="Arial" charset="0"/>
              </a:rPr>
              <a:t>m 12’4”</a:t>
            </a:r>
            <a:endParaRPr lang="pt-BR" altLang="en-US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252" name="Line 40"/>
          <p:cNvSpPr>
            <a:spLocks noChangeShapeType="1"/>
          </p:cNvSpPr>
          <p:nvPr/>
        </p:nvSpPr>
        <p:spPr bwMode="auto">
          <a:xfrm flipH="1">
            <a:off x="4487334" y="4778375"/>
            <a:ext cx="1155700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8" name="Line 46"/>
          <p:cNvSpPr>
            <a:spLocks noChangeShapeType="1"/>
          </p:cNvSpPr>
          <p:nvPr/>
        </p:nvSpPr>
        <p:spPr bwMode="auto">
          <a:xfrm>
            <a:off x="1331384" y="3387726"/>
            <a:ext cx="0" cy="1928813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9" name="Line 47"/>
          <p:cNvSpPr>
            <a:spLocks noChangeShapeType="1"/>
          </p:cNvSpPr>
          <p:nvPr/>
        </p:nvSpPr>
        <p:spPr bwMode="auto">
          <a:xfrm>
            <a:off x="10782300" y="3387726"/>
            <a:ext cx="0" cy="1928813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7322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  <a:cs typeface="Arabic Transparent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  <a:cs typeface="Arabic Transparent" pitchFamily="2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1565</TotalTime>
  <Words>869</Words>
  <Application>Microsoft Office PowerPoint</Application>
  <PresentationFormat>Custom</PresentationFormat>
  <Paragraphs>244</Paragraphs>
  <Slides>45</Slides>
  <Notes>7</Notes>
  <HiddenSlides>3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8" baseType="lpstr">
      <vt:lpstr>Office Theme</vt:lpstr>
      <vt:lpstr>Default Design</vt:lpstr>
      <vt:lpstr>Bitmap Image</vt:lpstr>
      <vt:lpstr>PowerPoint Presentation</vt:lpstr>
      <vt:lpstr>PowerPoint Presentation</vt:lpstr>
      <vt:lpstr>PowerPoint Presentation</vt:lpstr>
      <vt:lpstr>PowerPoint Presentation</vt:lpstr>
      <vt:lpstr>Program Management Reviews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Munitions</vt:lpstr>
      <vt:lpstr>M3M machine gun</vt:lpstr>
      <vt:lpstr>PowerPoint Presentation</vt:lpstr>
      <vt:lpstr>LM 70/7-SF-M9 MK2 Multiple Launcher </vt:lpstr>
      <vt:lpstr>PowerPoint Presentation</vt:lpstr>
      <vt:lpstr>APKWS (advanced precision kill weapon system)</vt:lpstr>
      <vt:lpstr>Unguided Bombs</vt:lpstr>
      <vt:lpstr>GBU-12 and GBU-58 Laser Guided Bombs</vt:lpstr>
      <vt:lpstr>Flare Dispenser</vt:lpstr>
      <vt:lpstr>Configuration</vt:lpstr>
      <vt:lpstr>Example</vt:lpstr>
      <vt:lpstr>Example</vt:lpstr>
      <vt:lpstr>PowerPoint Presentation</vt:lpstr>
      <vt:lpstr>PowerPoint Presentation</vt:lpstr>
      <vt:lpstr>Challenges</vt:lpstr>
      <vt:lpstr>No Navaids or Airfield Lighting in home base</vt:lpstr>
      <vt:lpstr>Challenges</vt:lpstr>
      <vt:lpstr>URGENT NEED TO ESTABLISH A PARALLEL TAXIWAY</vt:lpstr>
      <vt:lpstr>Challenges</vt:lpstr>
      <vt:lpstr> Find an Alternative to The Runway- crossing  Road </vt:lpstr>
      <vt:lpstr>Challenges</vt:lpstr>
      <vt:lpstr>Acknowledgements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</dc:title>
  <dc:creator>army</dc:creator>
  <cp:lastModifiedBy>Ziad</cp:lastModifiedBy>
  <cp:revision>37</cp:revision>
  <dcterms:created xsi:type="dcterms:W3CDTF">2017-10-25T10:03:08Z</dcterms:created>
  <dcterms:modified xsi:type="dcterms:W3CDTF">2017-10-30T07:43:05Z</dcterms:modified>
</cp:coreProperties>
</file>